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57" r:id="rId3"/>
    <p:sldId id="280" r:id="rId4"/>
    <p:sldId id="281" r:id="rId5"/>
    <p:sldId id="283" r:id="rId6"/>
    <p:sldId id="284" r:id="rId7"/>
    <p:sldId id="285" r:id="rId8"/>
    <p:sldId id="266" r:id="rId9"/>
    <p:sldId id="286" r:id="rId10"/>
    <p:sldId id="287" r:id="rId11"/>
    <p:sldId id="288" r:id="rId12"/>
    <p:sldId id="289" r:id="rId13"/>
    <p:sldId id="290" r:id="rId14"/>
    <p:sldId id="291" r:id="rId15"/>
    <p:sldId id="27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317" autoAdjust="0"/>
    <p:restoredTop sz="94660"/>
  </p:normalViewPr>
  <p:slideViewPr>
    <p:cSldViewPr snapToGrid="0">
      <p:cViewPr varScale="1">
        <p:scale>
          <a:sx n="62" d="100"/>
          <a:sy n="62" d="100"/>
        </p:scale>
        <p:origin x="58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B6EB3F-C273-49A0-9A7B-86944121947F}"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A9DDFE-1552-45D0-B396-2C50F7E782B8}" type="slidenum">
              <a:rPr lang="en-GB" smtClean="0"/>
              <a:t>‹#›</a:t>
            </a:fld>
            <a:endParaRPr lang="en-GB"/>
          </a:p>
        </p:txBody>
      </p:sp>
    </p:spTree>
    <p:extLst>
      <p:ext uri="{BB962C8B-B14F-4D97-AF65-F5344CB8AC3E}">
        <p14:creationId xmlns:p14="http://schemas.microsoft.com/office/powerpoint/2010/main" val="2389881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9/10/2026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endParaRPr lang="en-US" noProof="0"/>
          </a:p>
        </p:txBody>
      </p:sp>
      <p:sp>
        <p:nvSpPr>
          <p:cNvPr id="5" name="Rectangle 12">
            <a:extLst>
              <a:ext uri="{FF2B5EF4-FFF2-40B4-BE49-F238E27FC236}">
                <a16:creationId xmlns:a16="http://schemas.microsoft.com/office/drawing/2014/main" id="{D314B604-CD6F-44D9-83AC-3C31685331E3}"/>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13">
            <a:extLst>
              <a:ext uri="{FF2B5EF4-FFF2-40B4-BE49-F238E27FC236}">
                <a16:creationId xmlns:a16="http://schemas.microsoft.com/office/drawing/2014/main" id="{C4440AD5-5977-4EB9-BDE3-3CD8CF01A52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4">
            <a:extLst>
              <a:ext uri="{FF2B5EF4-FFF2-40B4-BE49-F238E27FC236}">
                <a16:creationId xmlns:a16="http://schemas.microsoft.com/office/drawing/2014/main" id="{B270372D-B312-4C6C-B83B-941BA280F0CB}"/>
              </a:ext>
            </a:extLst>
          </p:cNvPr>
          <p:cNvSpPr>
            <a:spLocks noGrp="1" noChangeArrowheads="1"/>
          </p:cNvSpPr>
          <p:nvPr>
            <p:ph type="sldNum" sz="quarter" idx="12"/>
          </p:nvPr>
        </p:nvSpPr>
        <p:spPr>
          <a:ln/>
        </p:spPr>
        <p:txBody>
          <a:bodyPr/>
          <a:lstStyle>
            <a:lvl1pPr>
              <a:defRPr/>
            </a:lvl1pPr>
          </a:lstStyle>
          <a:p>
            <a:fld id="{F8EB5D15-4D9E-4A8F-BC5F-3F1BA1735D0F}" type="slidenum">
              <a:rPr lang="en-GB" altLang="en-US"/>
              <a:pPr/>
              <a:t>‹#›</a:t>
            </a:fld>
            <a:endParaRPr lang="en-GB" altLang="en-US"/>
          </a:p>
        </p:txBody>
      </p:sp>
    </p:spTree>
    <p:extLst>
      <p:ext uri="{BB962C8B-B14F-4D97-AF65-F5344CB8AC3E}">
        <p14:creationId xmlns:p14="http://schemas.microsoft.com/office/powerpoint/2010/main" val="2213020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9/10/2026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 id="2147483669"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http://www.altoncastle.co.uk/images/castle_index.gif"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http://www.altoncastle.co.uk/images/altoncastle_intropage.gif"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altoncastle.co.uk/place.html" TargetMode="External"/><Relationship Id="rId1" Type="http://schemas.openxmlformats.org/officeDocument/2006/relationships/slideLayout" Target="../slideLayouts/slideLayout17.xml"/><Relationship Id="rId4" Type="http://schemas.openxmlformats.org/officeDocument/2006/relationships/image" Target="http://www.altoncastle.co.uk/images/castle_index.gif"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http://www.altoncastle.co.uk/images/trinity.gif" TargetMode="External"/><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http://www.altoncastle.co.uk/images/chapel.jpg" TargetMode="External"/><Relationship Id="rId2" Type="http://schemas.openxmlformats.org/officeDocument/2006/relationships/image" Target="../media/image6.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http://www.altoncastle.co.uk/images/survival.gif" TargetMode="External"/><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http://www.altoncastle.co.uk/images/night_prayer.jpg" TargetMode="External"/><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http://www.altoncastle.co.uk/images/astronomy.gif" TargetMode="External"/><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http://www.altoncastle.co.uk/images/bike.jpg" TargetMode="External"/><Relationship Id="rId2" Type="http://schemas.openxmlformats.org/officeDocument/2006/relationships/image" Target="../media/image13.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http://www.altoncastle.co.uk/images/electric_maze.jpg" TargetMode="External"/><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0012" y="928431"/>
            <a:ext cx="8403991" cy="1646302"/>
          </a:xfrm>
        </p:spPr>
        <p:txBody>
          <a:bodyPr/>
          <a:lstStyle/>
          <a:p>
            <a:r>
              <a:rPr lang="en-GB" sz="4800" dirty="0"/>
              <a:t>Year 5 Alton Castle Meeting</a:t>
            </a:r>
            <a:endParaRPr lang="en-US" sz="4800" dirty="0"/>
          </a:p>
        </p:txBody>
      </p:sp>
      <p:sp>
        <p:nvSpPr>
          <p:cNvPr id="3" name="Subtitle 2"/>
          <p:cNvSpPr>
            <a:spLocks noGrp="1"/>
          </p:cNvSpPr>
          <p:nvPr>
            <p:ph type="subTitle" idx="1"/>
          </p:nvPr>
        </p:nvSpPr>
        <p:spPr>
          <a:xfrm>
            <a:off x="4114799" y="2728709"/>
            <a:ext cx="5159203" cy="3280205"/>
          </a:xfrm>
        </p:spPr>
        <p:txBody>
          <a:bodyPr>
            <a:normAutofit/>
          </a:bodyPr>
          <a:lstStyle/>
          <a:p>
            <a:r>
              <a:rPr lang="en-GB" dirty="0">
                <a:solidFill>
                  <a:srgbClr val="0070C0"/>
                </a:solidFill>
              </a:rPr>
              <a:t>Academic Year 2026-2027</a:t>
            </a:r>
          </a:p>
          <a:p>
            <a:endParaRPr lang="en-GB" dirty="0"/>
          </a:p>
          <a:p>
            <a:r>
              <a:rPr lang="en-GB" sz="2400" dirty="0"/>
              <a:t>Thank you for supporting your child’s education. </a:t>
            </a:r>
          </a:p>
          <a:p>
            <a:r>
              <a:rPr lang="en-GB" sz="2400" dirty="0"/>
              <a:t>Together, we can ensure that children at St Mary’s Catholic Academy achieve their full potential.</a:t>
            </a:r>
            <a:endParaRPr lang="en-US" sz="2400" dirty="0"/>
          </a:p>
        </p:txBody>
      </p:sp>
      <p:pic>
        <p:nvPicPr>
          <p:cNvPr id="6" name="Picture 5">
            <a:extLst>
              <a:ext uri="{FF2B5EF4-FFF2-40B4-BE49-F238E27FC236}">
                <a16:creationId xmlns:a16="http://schemas.microsoft.com/office/drawing/2014/main" id="{2D5CD8FC-00B5-4BAC-BEF9-B112455839B9}"/>
              </a:ext>
            </a:extLst>
          </p:cNvPr>
          <p:cNvPicPr>
            <a:picLocks noChangeAspect="1"/>
          </p:cNvPicPr>
          <p:nvPr/>
        </p:nvPicPr>
        <p:blipFill>
          <a:blip r:embed="rId2"/>
          <a:stretch>
            <a:fillRect/>
          </a:stretch>
        </p:blipFill>
        <p:spPr>
          <a:xfrm>
            <a:off x="1352775" y="2574733"/>
            <a:ext cx="3219225" cy="3517698"/>
          </a:xfrm>
          <a:prstGeom prst="rect">
            <a:avLst/>
          </a:prstGeom>
        </p:spPr>
      </p:pic>
    </p:spTree>
    <p:extLst>
      <p:ext uri="{BB962C8B-B14F-4D97-AF65-F5344CB8AC3E}">
        <p14:creationId xmlns:p14="http://schemas.microsoft.com/office/powerpoint/2010/main" val="3908815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a:extLst>
              <a:ext uri="{FF2B5EF4-FFF2-40B4-BE49-F238E27FC236}">
                <a16:creationId xmlns:a16="http://schemas.microsoft.com/office/drawing/2014/main" id="{FBDDD740-FBED-4AD2-83F3-16FB8DA08E18}"/>
              </a:ext>
            </a:extLst>
          </p:cNvPr>
          <p:cNvSpPr>
            <a:spLocks noGrp="1" noChangeArrowheads="1"/>
          </p:cNvSpPr>
          <p:nvPr>
            <p:ph type="subTitle" idx="1"/>
          </p:nvPr>
        </p:nvSpPr>
        <p:spPr>
          <a:xfrm>
            <a:off x="1515678" y="5541148"/>
            <a:ext cx="8382000" cy="677863"/>
          </a:xfrm>
        </p:spPr>
        <p:txBody>
          <a:bodyPr>
            <a:normAutofit fontScale="55000" lnSpcReduction="20000"/>
          </a:bodyPr>
          <a:lstStyle/>
          <a:p>
            <a:pPr algn="ctr" eaLnBrk="1" hangingPunct="1"/>
            <a:r>
              <a:rPr lang="en-GB" altLang="en-US" sz="4800" b="1" dirty="0">
                <a:latin typeface="Comic Sans MS" panose="030F0702030302020204" pitchFamily="66" charset="0"/>
              </a:rPr>
              <a:t>Monday 12</a:t>
            </a:r>
            <a:r>
              <a:rPr lang="en-GB" altLang="en-US" sz="4800" b="1" baseline="30000" dirty="0">
                <a:latin typeface="Comic Sans MS" panose="030F0702030302020204" pitchFamily="66" charset="0"/>
              </a:rPr>
              <a:t>th</a:t>
            </a:r>
            <a:r>
              <a:rPr lang="en-GB" altLang="en-US" sz="4800" b="1" dirty="0">
                <a:latin typeface="Comic Sans MS" panose="030F0702030302020204" pitchFamily="66" charset="0"/>
              </a:rPr>
              <a:t>-Wednesday 14</a:t>
            </a:r>
            <a:r>
              <a:rPr lang="en-GB" altLang="en-US" sz="4800" b="1" baseline="30000" dirty="0">
                <a:latin typeface="Comic Sans MS" panose="030F0702030302020204" pitchFamily="66" charset="0"/>
              </a:rPr>
              <a:t>th</a:t>
            </a:r>
            <a:r>
              <a:rPr lang="en-GB" altLang="en-US" sz="4800" b="1" dirty="0">
                <a:latin typeface="Comic Sans MS" panose="030F0702030302020204" pitchFamily="66" charset="0"/>
              </a:rPr>
              <a:t> November 2026</a:t>
            </a:r>
          </a:p>
        </p:txBody>
      </p:sp>
      <p:sp>
        <p:nvSpPr>
          <p:cNvPr id="3075" name="Rectangle 5">
            <a:extLst>
              <a:ext uri="{FF2B5EF4-FFF2-40B4-BE49-F238E27FC236}">
                <a16:creationId xmlns:a16="http://schemas.microsoft.com/office/drawing/2014/main" id="{B9EB37A8-105D-4756-B248-6B526BB2B355}"/>
              </a:ext>
            </a:extLst>
          </p:cNvPr>
          <p:cNvSpPr>
            <a:spLocks noChangeArrowheads="1"/>
          </p:cNvSpPr>
          <p:nvPr/>
        </p:nvSpPr>
        <p:spPr bwMode="auto">
          <a:xfrm>
            <a:off x="3714750" y="1643064"/>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3076" name="Picture 4" descr="http://www.altoncastle.co.uk/images/castle_index.gif">
            <a:extLst>
              <a:ext uri="{FF2B5EF4-FFF2-40B4-BE49-F238E27FC236}">
                <a16:creationId xmlns:a16="http://schemas.microsoft.com/office/drawing/2014/main" id="{39C1F366-DA1A-4CAC-995E-1A372CA288C4}"/>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325428" y="1665674"/>
            <a:ext cx="4762500"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6" descr="http://www.altoncastle.co.uk/images/altoncastle_intropage.gif">
            <a:extLst>
              <a:ext uri="{FF2B5EF4-FFF2-40B4-BE49-F238E27FC236}">
                <a16:creationId xmlns:a16="http://schemas.microsoft.com/office/drawing/2014/main" id="{CF304C55-08E8-44E2-8CAD-FE32C8D54DF1}"/>
              </a:ext>
            </a:extLst>
          </p:cNvPr>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558540" y="533400"/>
            <a:ext cx="829627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E47B3AAC-46BE-46D5-8D0A-C0DC6530125A}"/>
              </a:ext>
            </a:extLst>
          </p:cNvPr>
          <p:cNvSpPr>
            <a:spLocks noGrp="1" noChangeArrowheads="1"/>
          </p:cNvSpPr>
          <p:nvPr>
            <p:ph type="title"/>
          </p:nvPr>
        </p:nvSpPr>
        <p:spPr>
          <a:xfrm>
            <a:off x="2209800" y="228600"/>
            <a:ext cx="7772400" cy="914400"/>
          </a:xfrm>
        </p:spPr>
        <p:txBody>
          <a:bodyPr/>
          <a:lstStyle/>
          <a:p>
            <a:pPr eaLnBrk="1" hangingPunct="1"/>
            <a:r>
              <a:rPr lang="en-GB" altLang="en-US" b="1"/>
              <a:t>History</a:t>
            </a:r>
          </a:p>
        </p:txBody>
      </p:sp>
      <p:sp>
        <p:nvSpPr>
          <p:cNvPr id="4099" name="Rectangle 3">
            <a:extLst>
              <a:ext uri="{FF2B5EF4-FFF2-40B4-BE49-F238E27FC236}">
                <a16:creationId xmlns:a16="http://schemas.microsoft.com/office/drawing/2014/main" id="{D11F5F44-520B-4AAB-B6E2-9C95131803A1}"/>
              </a:ext>
            </a:extLst>
          </p:cNvPr>
          <p:cNvSpPr>
            <a:spLocks noGrp="1" noChangeArrowheads="1"/>
          </p:cNvSpPr>
          <p:nvPr>
            <p:ph type="body" sz="half" idx="1"/>
          </p:nvPr>
        </p:nvSpPr>
        <p:spPr>
          <a:xfrm>
            <a:off x="2209800" y="1143000"/>
            <a:ext cx="5791200" cy="4953000"/>
          </a:xfrm>
        </p:spPr>
        <p:txBody>
          <a:bodyPr>
            <a:normAutofit fontScale="92500"/>
          </a:bodyPr>
          <a:lstStyle/>
          <a:p>
            <a:pPr eaLnBrk="1" hangingPunct="1">
              <a:lnSpc>
                <a:spcPct val="90000"/>
              </a:lnSpc>
            </a:pPr>
            <a:r>
              <a:rPr lang="en-GB" altLang="en-US" sz="2800" b="1" dirty="0">
                <a:solidFill>
                  <a:srgbClr val="000000"/>
                </a:solidFill>
                <a:latin typeface="Comic Sans MS" panose="030F0702030302020204" pitchFamily="66" charset="0"/>
                <a:hlinkClick r:id="rId2"/>
              </a:rPr>
              <a:t>Alton Castle</a:t>
            </a:r>
            <a:r>
              <a:rPr lang="en-GB" altLang="en-US" sz="2800" b="1" dirty="0">
                <a:solidFill>
                  <a:srgbClr val="000000"/>
                </a:solidFill>
                <a:latin typeface="Comic Sans MS" panose="030F0702030302020204" pitchFamily="66" charset="0"/>
              </a:rPr>
              <a:t> opened in </a:t>
            </a:r>
            <a:r>
              <a:rPr lang="en-GB" altLang="en-US" sz="2800" b="1" dirty="0">
                <a:solidFill>
                  <a:srgbClr val="FF0000"/>
                </a:solidFill>
                <a:latin typeface="Comic Sans MS" panose="030F0702030302020204" pitchFamily="66" charset="0"/>
              </a:rPr>
              <a:t>September 1996 as a Catholic residential retreat centre for young people</a:t>
            </a:r>
            <a:r>
              <a:rPr lang="en-GB" altLang="en-US" sz="2800" b="1" dirty="0">
                <a:solidFill>
                  <a:srgbClr val="000000"/>
                </a:solidFill>
                <a:latin typeface="Comic Sans MS" panose="030F0702030302020204" pitchFamily="66" charset="0"/>
              </a:rPr>
              <a:t>. It has had a highly successful first few years with over 8,000 children visiting the Castle each year. </a:t>
            </a:r>
          </a:p>
          <a:p>
            <a:pPr eaLnBrk="1" hangingPunct="1">
              <a:lnSpc>
                <a:spcPct val="90000"/>
              </a:lnSpc>
            </a:pPr>
            <a:r>
              <a:rPr lang="en-GB" altLang="en-US" sz="2800" b="1" dirty="0">
                <a:solidFill>
                  <a:srgbClr val="000000"/>
                </a:solidFill>
                <a:latin typeface="Comic Sans MS" panose="030F0702030302020204" pitchFamily="66" charset="0"/>
              </a:rPr>
              <a:t>Its popularity can be put down to the fact that the Castle </a:t>
            </a:r>
            <a:r>
              <a:rPr lang="en-GB" altLang="en-US" sz="2800" b="1" dirty="0">
                <a:solidFill>
                  <a:srgbClr val="FF0000"/>
                </a:solidFill>
                <a:latin typeface="Comic Sans MS" panose="030F0702030302020204" pitchFamily="66" charset="0"/>
              </a:rPr>
              <a:t>offers a unique experience for our children, in terms of promoting their spiritual and social growth</a:t>
            </a:r>
            <a:r>
              <a:rPr lang="en-GB" altLang="en-US" sz="2800" b="1" dirty="0">
                <a:solidFill>
                  <a:srgbClr val="000000"/>
                </a:solidFill>
                <a:latin typeface="Comic Sans MS" panose="030F0702030302020204" pitchFamily="66" charset="0"/>
              </a:rPr>
              <a:t>.</a:t>
            </a:r>
            <a:endParaRPr lang="en-GB" altLang="en-US" sz="2800" b="1" dirty="0"/>
          </a:p>
        </p:txBody>
      </p:sp>
      <p:sp>
        <p:nvSpPr>
          <p:cNvPr id="4100" name="Rectangle 6">
            <a:extLst>
              <a:ext uri="{FF2B5EF4-FFF2-40B4-BE49-F238E27FC236}">
                <a16:creationId xmlns:a16="http://schemas.microsoft.com/office/drawing/2014/main" id="{CD5AC4F3-DAC0-41D5-9C6D-92F4CFA86450}"/>
              </a:ext>
            </a:extLst>
          </p:cNvPr>
          <p:cNvSpPr>
            <a:spLocks noChangeArrowheads="1"/>
          </p:cNvSpPr>
          <p:nvPr/>
        </p:nvSpPr>
        <p:spPr bwMode="auto">
          <a:xfrm>
            <a:off x="5338763" y="2862264"/>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4101" name="Picture 5" descr="http://www.altoncastle.co.uk/images/castle_index.gif">
            <a:extLst>
              <a:ext uri="{FF2B5EF4-FFF2-40B4-BE49-F238E27FC236}">
                <a16:creationId xmlns:a16="http://schemas.microsoft.com/office/drawing/2014/main" id="{374DFA58-AF73-4B25-98FB-DC2786276F3F}"/>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7924800" y="2667000"/>
            <a:ext cx="2306638"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2A2D6E35-5C22-4C22-B2DA-22A38A72521F}"/>
              </a:ext>
            </a:extLst>
          </p:cNvPr>
          <p:cNvSpPr>
            <a:spLocks noGrp="1" noChangeArrowheads="1"/>
          </p:cNvSpPr>
          <p:nvPr>
            <p:ph type="title"/>
          </p:nvPr>
        </p:nvSpPr>
        <p:spPr>
          <a:xfrm>
            <a:off x="2209800" y="228600"/>
            <a:ext cx="7772400" cy="1143000"/>
          </a:xfrm>
        </p:spPr>
        <p:txBody>
          <a:bodyPr/>
          <a:lstStyle/>
          <a:p>
            <a:pPr eaLnBrk="1" hangingPunct="1"/>
            <a:r>
              <a:rPr lang="en-GB" altLang="en-US" b="1"/>
              <a:t>What is Alton Castle?</a:t>
            </a:r>
          </a:p>
        </p:txBody>
      </p:sp>
      <p:sp>
        <p:nvSpPr>
          <p:cNvPr id="5123" name="Rectangle 3">
            <a:extLst>
              <a:ext uri="{FF2B5EF4-FFF2-40B4-BE49-F238E27FC236}">
                <a16:creationId xmlns:a16="http://schemas.microsoft.com/office/drawing/2014/main" id="{B640856B-2564-45E2-A490-56178EE0510F}"/>
              </a:ext>
            </a:extLst>
          </p:cNvPr>
          <p:cNvSpPr>
            <a:spLocks noGrp="1" noChangeArrowheads="1"/>
          </p:cNvSpPr>
          <p:nvPr>
            <p:ph type="body" sz="half" idx="1"/>
          </p:nvPr>
        </p:nvSpPr>
        <p:spPr>
          <a:xfrm>
            <a:off x="2209800" y="1219200"/>
            <a:ext cx="5410200" cy="5410200"/>
          </a:xfrm>
        </p:spPr>
        <p:txBody>
          <a:bodyPr/>
          <a:lstStyle/>
          <a:p>
            <a:pPr eaLnBrk="1" hangingPunct="1">
              <a:lnSpc>
                <a:spcPct val="90000"/>
              </a:lnSpc>
            </a:pPr>
            <a:r>
              <a:rPr lang="en-GB" altLang="en-US" sz="2400" b="1" dirty="0">
                <a:solidFill>
                  <a:srgbClr val="000000"/>
                </a:solidFill>
                <a:latin typeface="Comic Sans MS" panose="030F0702030302020204" pitchFamily="66" charset="0"/>
              </a:rPr>
              <a:t>It is a Registered Catholic Retreat Centre </a:t>
            </a:r>
            <a:r>
              <a:rPr lang="en-GB" altLang="en-US" sz="2400" b="1" dirty="0">
                <a:solidFill>
                  <a:srgbClr val="FF0000"/>
                </a:solidFill>
                <a:latin typeface="Comic Sans MS" panose="030F0702030302020204" pitchFamily="66" charset="0"/>
              </a:rPr>
              <a:t>specialising in the personal, spiritual and social development of children</a:t>
            </a:r>
            <a:r>
              <a:rPr lang="en-GB" altLang="en-US" sz="2400" b="1" dirty="0">
                <a:solidFill>
                  <a:srgbClr val="000000"/>
                </a:solidFill>
                <a:latin typeface="Comic Sans MS" panose="030F0702030302020204" pitchFamily="66" charset="0"/>
              </a:rPr>
              <a:t>.</a:t>
            </a:r>
          </a:p>
          <a:p>
            <a:pPr eaLnBrk="1" hangingPunct="1">
              <a:lnSpc>
                <a:spcPct val="90000"/>
              </a:lnSpc>
            </a:pPr>
            <a:r>
              <a:rPr lang="en-GB" altLang="en-US" sz="2400" b="1" dirty="0">
                <a:solidFill>
                  <a:srgbClr val="000000"/>
                </a:solidFill>
                <a:latin typeface="Comic Sans MS" panose="030F0702030302020204" pitchFamily="66" charset="0"/>
              </a:rPr>
              <a:t>Alton Castle is an amazing building, and the children can experience its magnificent towers, Gothic arches, wonderful stonework and turreted views over the </a:t>
            </a:r>
            <a:r>
              <a:rPr lang="en-GB" altLang="en-US" sz="2400" b="1" dirty="0" err="1">
                <a:solidFill>
                  <a:srgbClr val="000000"/>
                </a:solidFill>
                <a:latin typeface="Comic Sans MS" panose="030F0702030302020204" pitchFamily="66" charset="0"/>
              </a:rPr>
              <a:t>Churnet</a:t>
            </a:r>
            <a:r>
              <a:rPr lang="en-GB" altLang="en-US" sz="2400" b="1" dirty="0">
                <a:solidFill>
                  <a:srgbClr val="000000"/>
                </a:solidFill>
                <a:latin typeface="Comic Sans MS" panose="030F0702030302020204" pitchFamily="66" charset="0"/>
              </a:rPr>
              <a:t> Valley, whilst being given time for personal fulfilment and social interaction with their classmates</a:t>
            </a:r>
            <a:endParaRPr lang="en-GB" altLang="en-US" sz="2400" b="1" dirty="0"/>
          </a:p>
        </p:txBody>
      </p:sp>
      <p:sp>
        <p:nvSpPr>
          <p:cNvPr id="5124" name="Rectangle 6">
            <a:extLst>
              <a:ext uri="{FF2B5EF4-FFF2-40B4-BE49-F238E27FC236}">
                <a16:creationId xmlns:a16="http://schemas.microsoft.com/office/drawing/2014/main" id="{D1A8863E-4717-4687-AC27-1771416999B5}"/>
              </a:ext>
            </a:extLst>
          </p:cNvPr>
          <p:cNvSpPr>
            <a:spLocks noChangeArrowheads="1"/>
          </p:cNvSpPr>
          <p:nvPr/>
        </p:nvSpPr>
        <p:spPr bwMode="auto">
          <a:xfrm>
            <a:off x="4429125" y="2176464"/>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5125" name="Rectangle 10">
            <a:extLst>
              <a:ext uri="{FF2B5EF4-FFF2-40B4-BE49-F238E27FC236}">
                <a16:creationId xmlns:a16="http://schemas.microsoft.com/office/drawing/2014/main" id="{E992A194-D5AB-45F4-89CA-08F36643D10C}"/>
              </a:ext>
            </a:extLst>
          </p:cNvPr>
          <p:cNvSpPr>
            <a:spLocks noChangeArrowheads="1"/>
          </p:cNvSpPr>
          <p:nvPr/>
        </p:nvSpPr>
        <p:spPr bwMode="auto">
          <a:xfrm>
            <a:off x="4543425" y="176212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5126" name="Picture 11" descr="http://www.altoncastle.co.uk/images/trinity.gif">
            <a:extLst>
              <a:ext uri="{FF2B5EF4-FFF2-40B4-BE49-F238E27FC236}">
                <a16:creationId xmlns:a16="http://schemas.microsoft.com/office/drawing/2014/main" id="{2FBBADC5-827C-44E0-A1CD-D5FEDE070C22}"/>
              </a:ext>
            </a:extLst>
          </p:cNvPr>
          <p:cNvPicPr>
            <a:picLocks noGrp="1" noChangeAspect="1" noChangeArrowheads="1"/>
          </p:cNvPicPr>
          <p:nvPr>
            <p:ph type="clipArt" sz="half" idx="2"/>
          </p:nvPr>
        </p:nvPicPr>
        <p:blipFill>
          <a:blip r:embed="rId2" r:link="rId3">
            <a:extLst>
              <a:ext uri="{28A0092B-C50C-407E-A947-70E740481C1C}">
                <a14:useLocalDpi xmlns:a14="http://schemas.microsoft.com/office/drawing/2010/main" val="0"/>
              </a:ext>
            </a:extLst>
          </a:blip>
          <a:srcRect/>
          <a:stretch>
            <a:fillRect/>
          </a:stretch>
        </p:blipFill>
        <p:spPr>
          <a:xfrm>
            <a:off x="7543800" y="1828800"/>
            <a:ext cx="2438400" cy="3505200"/>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A1CB2090-50B3-4986-9390-7D1EF2DB81A2}"/>
              </a:ext>
            </a:extLst>
          </p:cNvPr>
          <p:cNvSpPr>
            <a:spLocks noGrp="1" noChangeArrowheads="1"/>
          </p:cNvSpPr>
          <p:nvPr>
            <p:ph type="title"/>
          </p:nvPr>
        </p:nvSpPr>
        <p:spPr>
          <a:xfrm>
            <a:off x="2209800" y="381000"/>
            <a:ext cx="7772400" cy="685800"/>
          </a:xfrm>
        </p:spPr>
        <p:txBody>
          <a:bodyPr/>
          <a:lstStyle/>
          <a:p>
            <a:pPr eaLnBrk="1" hangingPunct="1"/>
            <a:r>
              <a:rPr lang="en-GB" altLang="en-US" b="1"/>
              <a:t>Why do we take our children?</a:t>
            </a:r>
          </a:p>
        </p:txBody>
      </p:sp>
      <p:sp>
        <p:nvSpPr>
          <p:cNvPr id="7171" name="Rectangle 3">
            <a:extLst>
              <a:ext uri="{FF2B5EF4-FFF2-40B4-BE49-F238E27FC236}">
                <a16:creationId xmlns:a16="http://schemas.microsoft.com/office/drawing/2014/main" id="{8EDA48F4-5AE0-4B33-A05B-CEF7804ACD6A}"/>
              </a:ext>
            </a:extLst>
          </p:cNvPr>
          <p:cNvSpPr>
            <a:spLocks noGrp="1" noChangeArrowheads="1"/>
          </p:cNvSpPr>
          <p:nvPr>
            <p:ph type="body" sz="half" idx="1"/>
          </p:nvPr>
        </p:nvSpPr>
        <p:spPr>
          <a:xfrm>
            <a:off x="2209800" y="1143000"/>
            <a:ext cx="5562600" cy="4953000"/>
          </a:xfrm>
        </p:spPr>
        <p:txBody>
          <a:bodyPr/>
          <a:lstStyle/>
          <a:p>
            <a:pPr eaLnBrk="1" hangingPunct="1">
              <a:lnSpc>
                <a:spcPct val="90000"/>
              </a:lnSpc>
            </a:pPr>
            <a:r>
              <a:rPr lang="en-GB" altLang="en-US" sz="2800" b="1">
                <a:latin typeface="Comic Sans MS" panose="030F0702030302020204" pitchFamily="66" charset="0"/>
              </a:rPr>
              <a:t>We believe that Alton Castle will provide our children with a unique personal, spiritual and social experience, giving them opportunities and skills beyond the curriculum</a:t>
            </a:r>
          </a:p>
          <a:p>
            <a:pPr eaLnBrk="1" hangingPunct="1">
              <a:lnSpc>
                <a:spcPct val="90000"/>
              </a:lnSpc>
            </a:pPr>
            <a:r>
              <a:rPr lang="en-GB" altLang="en-US" sz="2800" b="1">
                <a:latin typeface="Comic Sans MS" panose="030F0702030302020204" pitchFamily="66" charset="0"/>
              </a:rPr>
              <a:t>It is a 3-day journey of laughter, self-discovery and bonding, which will hopefully bring them closer to each other and to God.</a:t>
            </a:r>
          </a:p>
        </p:txBody>
      </p:sp>
      <p:sp>
        <p:nvSpPr>
          <p:cNvPr id="7172" name="Rectangle 6">
            <a:extLst>
              <a:ext uri="{FF2B5EF4-FFF2-40B4-BE49-F238E27FC236}">
                <a16:creationId xmlns:a16="http://schemas.microsoft.com/office/drawing/2014/main" id="{BFD4B5BC-3BD0-4D8A-B9B5-8844E5AB5D40}"/>
              </a:ext>
            </a:extLst>
          </p:cNvPr>
          <p:cNvSpPr>
            <a:spLocks noChangeArrowheads="1"/>
          </p:cNvSpPr>
          <p:nvPr/>
        </p:nvSpPr>
        <p:spPr bwMode="auto">
          <a:xfrm>
            <a:off x="5157788" y="277177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7173" name="Picture 7" descr="The Chapel at Alton Castle">
            <a:extLst>
              <a:ext uri="{FF2B5EF4-FFF2-40B4-BE49-F238E27FC236}">
                <a16:creationId xmlns:a16="http://schemas.microsoft.com/office/drawing/2014/main" id="{2750497F-6E93-4CDF-8C87-2BC6E2873F04}"/>
              </a:ext>
            </a:extLst>
          </p:cNvPr>
          <p:cNvPicPr>
            <a:picLocks noGrp="1" noChangeAspect="1" noChangeArrowheads="1"/>
          </p:cNvPicPr>
          <p:nvPr>
            <p:ph type="clipArt" sz="half" idx="2"/>
          </p:nvPr>
        </p:nvPicPr>
        <p:blipFill>
          <a:blip r:embed="rId2" r:link="rId3">
            <a:extLst>
              <a:ext uri="{28A0092B-C50C-407E-A947-70E740481C1C}">
                <a14:useLocalDpi xmlns:a14="http://schemas.microsoft.com/office/drawing/2010/main" val="0"/>
              </a:ext>
            </a:extLst>
          </a:blip>
          <a:srcRect/>
          <a:stretch>
            <a:fillRect/>
          </a:stretch>
        </p:blipFill>
        <p:spPr>
          <a:xfrm>
            <a:off x="7680326" y="2057401"/>
            <a:ext cx="2530475" cy="2066925"/>
          </a:xfr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DA82DD29-F023-48A5-B0AD-4D4ABB38484A}"/>
              </a:ext>
            </a:extLst>
          </p:cNvPr>
          <p:cNvSpPr>
            <a:spLocks noGrp="1" noChangeArrowheads="1"/>
          </p:cNvSpPr>
          <p:nvPr>
            <p:ph type="title"/>
          </p:nvPr>
        </p:nvSpPr>
        <p:spPr>
          <a:xfrm>
            <a:off x="2590800" y="0"/>
            <a:ext cx="7772400" cy="762000"/>
          </a:xfrm>
        </p:spPr>
        <p:txBody>
          <a:bodyPr/>
          <a:lstStyle/>
          <a:p>
            <a:pPr eaLnBrk="1" hangingPunct="1"/>
            <a:r>
              <a:rPr lang="en-GB" altLang="en-US" b="1"/>
              <a:t>The Staff</a:t>
            </a:r>
          </a:p>
        </p:txBody>
      </p:sp>
      <p:sp>
        <p:nvSpPr>
          <p:cNvPr id="8195" name="Rectangle 3">
            <a:extLst>
              <a:ext uri="{FF2B5EF4-FFF2-40B4-BE49-F238E27FC236}">
                <a16:creationId xmlns:a16="http://schemas.microsoft.com/office/drawing/2014/main" id="{6566C926-4306-4E33-9BA6-28041E0A9EAC}"/>
              </a:ext>
            </a:extLst>
          </p:cNvPr>
          <p:cNvSpPr>
            <a:spLocks noGrp="1" noChangeArrowheads="1"/>
          </p:cNvSpPr>
          <p:nvPr>
            <p:ph type="body" sz="half" idx="1"/>
          </p:nvPr>
        </p:nvSpPr>
        <p:spPr>
          <a:xfrm>
            <a:off x="1905000" y="990600"/>
            <a:ext cx="6553200" cy="5226050"/>
          </a:xfrm>
        </p:spPr>
        <p:txBody>
          <a:bodyPr>
            <a:normAutofit/>
          </a:bodyPr>
          <a:lstStyle/>
          <a:p>
            <a:pPr eaLnBrk="1" hangingPunct="1">
              <a:lnSpc>
                <a:spcPct val="90000"/>
              </a:lnSpc>
            </a:pPr>
            <a:r>
              <a:rPr lang="en-GB" altLang="en-US" sz="2400" b="1" dirty="0">
                <a:solidFill>
                  <a:srgbClr val="000000"/>
                </a:solidFill>
                <a:latin typeface="Comic Sans MS" panose="030F0702030302020204" pitchFamily="66" charset="0"/>
              </a:rPr>
              <a:t>A vibrant, largely young team of people staffs the Centre. Some are qualified youth workers, activity instructors, catering and administrative staff. </a:t>
            </a:r>
          </a:p>
          <a:p>
            <a:pPr eaLnBrk="1" hangingPunct="1">
              <a:lnSpc>
                <a:spcPct val="90000"/>
              </a:lnSpc>
            </a:pPr>
            <a:r>
              <a:rPr lang="en-GB" altLang="en-US" sz="2400" b="1" dirty="0">
                <a:solidFill>
                  <a:srgbClr val="000000"/>
                </a:solidFill>
                <a:latin typeface="Comic Sans MS" panose="030F0702030302020204" pitchFamily="66" charset="0"/>
              </a:rPr>
              <a:t>They are highly motivated by their desire to work with children, develop their own skills and faith, and provide a unique and memorable experience for the children.</a:t>
            </a:r>
          </a:p>
          <a:p>
            <a:pPr eaLnBrk="1" hangingPunct="1">
              <a:lnSpc>
                <a:spcPct val="90000"/>
              </a:lnSpc>
            </a:pPr>
            <a:r>
              <a:rPr lang="en-GB" altLang="en-US" sz="2400" b="1" dirty="0">
                <a:solidFill>
                  <a:srgbClr val="000000"/>
                </a:solidFill>
                <a:latin typeface="Comic Sans MS" panose="030F0702030302020204" pitchFamily="66" charset="0"/>
              </a:rPr>
              <a:t>They bring with them their musical talent, enthusiasm, sporting skills and deep commitment to children and to God. They provide excellent role models and work well alongside teaching staff.</a:t>
            </a:r>
            <a:endParaRPr lang="en-GB" altLang="en-US" sz="2400" b="1" dirty="0"/>
          </a:p>
        </p:txBody>
      </p:sp>
      <p:pic>
        <p:nvPicPr>
          <p:cNvPr id="8196" name="Picture 5">
            <a:extLst>
              <a:ext uri="{FF2B5EF4-FFF2-40B4-BE49-F238E27FC236}">
                <a16:creationId xmlns:a16="http://schemas.microsoft.com/office/drawing/2014/main" id="{C71650BF-3CBB-4A9E-9D74-4CEDAAE0C8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7449" y="2472531"/>
            <a:ext cx="2605087" cy="191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937B688-C75E-482F-ACB5-07E75A6ED152}"/>
              </a:ext>
            </a:extLst>
          </p:cNvPr>
          <p:cNvSpPr>
            <a:spLocks noGrp="1" noChangeArrowheads="1"/>
          </p:cNvSpPr>
          <p:nvPr>
            <p:ph type="title"/>
          </p:nvPr>
        </p:nvSpPr>
        <p:spPr>
          <a:xfrm>
            <a:off x="2209800" y="304800"/>
            <a:ext cx="7772400" cy="457200"/>
          </a:xfrm>
        </p:spPr>
        <p:txBody>
          <a:bodyPr>
            <a:normAutofit fontScale="90000"/>
          </a:bodyPr>
          <a:lstStyle/>
          <a:p>
            <a:pPr eaLnBrk="1" hangingPunct="1"/>
            <a:r>
              <a:rPr lang="en-GB" altLang="en-US" b="1"/>
              <a:t>Accommodation</a:t>
            </a:r>
          </a:p>
        </p:txBody>
      </p:sp>
      <p:sp>
        <p:nvSpPr>
          <p:cNvPr id="9219" name="Rectangle 3">
            <a:extLst>
              <a:ext uri="{FF2B5EF4-FFF2-40B4-BE49-F238E27FC236}">
                <a16:creationId xmlns:a16="http://schemas.microsoft.com/office/drawing/2014/main" id="{A014ADD7-1A7E-4B70-B335-8DC601FE4D97}"/>
              </a:ext>
            </a:extLst>
          </p:cNvPr>
          <p:cNvSpPr>
            <a:spLocks noGrp="1" noChangeArrowheads="1"/>
          </p:cNvSpPr>
          <p:nvPr>
            <p:ph type="body" sz="half" idx="1"/>
          </p:nvPr>
        </p:nvSpPr>
        <p:spPr>
          <a:xfrm>
            <a:off x="2057400" y="990600"/>
            <a:ext cx="6324600" cy="5226050"/>
          </a:xfrm>
        </p:spPr>
        <p:txBody>
          <a:bodyPr>
            <a:normAutofit lnSpcReduction="10000"/>
          </a:bodyPr>
          <a:lstStyle/>
          <a:p>
            <a:pPr eaLnBrk="1" hangingPunct="1">
              <a:lnSpc>
                <a:spcPct val="90000"/>
              </a:lnSpc>
            </a:pPr>
            <a:r>
              <a:rPr lang="en-GB" altLang="en-US" sz="2200" b="1" dirty="0">
                <a:solidFill>
                  <a:srgbClr val="003300"/>
                </a:solidFill>
                <a:latin typeface="Comic Sans MS" panose="030F0702030302020204" pitchFamily="66" charset="0"/>
              </a:rPr>
              <a:t>The building accommodates 75 young people, plus teachers.</a:t>
            </a:r>
          </a:p>
          <a:p>
            <a:pPr eaLnBrk="1" hangingPunct="1">
              <a:lnSpc>
                <a:spcPct val="90000"/>
              </a:lnSpc>
            </a:pPr>
            <a:r>
              <a:rPr lang="en-GB" altLang="en-US" sz="2200" b="1" dirty="0">
                <a:solidFill>
                  <a:srgbClr val="003300"/>
                </a:solidFill>
                <a:latin typeface="Comic Sans MS" panose="030F0702030302020204" pitchFamily="66" charset="0"/>
              </a:rPr>
              <a:t>We will be sharing with other schools from the collegiate. </a:t>
            </a:r>
          </a:p>
          <a:p>
            <a:pPr eaLnBrk="1" hangingPunct="1">
              <a:lnSpc>
                <a:spcPct val="90000"/>
              </a:lnSpc>
            </a:pPr>
            <a:r>
              <a:rPr lang="en-GB" altLang="en-US" sz="2200" b="1" dirty="0">
                <a:solidFill>
                  <a:srgbClr val="003300"/>
                </a:solidFill>
                <a:latin typeface="Comic Sans MS" panose="030F0702030302020204" pitchFamily="66" charset="0"/>
              </a:rPr>
              <a:t>The beds are arranged in dormitories. We will organise the children into their dormitories prior to our visit, so that the children will stay with their friends. They children will not be sleeping in the same dormitories as children from other schools</a:t>
            </a:r>
          </a:p>
          <a:p>
            <a:pPr eaLnBrk="1" hangingPunct="1">
              <a:lnSpc>
                <a:spcPct val="90000"/>
              </a:lnSpc>
            </a:pPr>
            <a:r>
              <a:rPr lang="en-GB" altLang="en-US" sz="2200" b="1" dirty="0">
                <a:solidFill>
                  <a:srgbClr val="003300"/>
                </a:solidFill>
                <a:latin typeface="Comic Sans MS" panose="030F0702030302020204" pitchFamily="66" charset="0"/>
              </a:rPr>
              <a:t>Males and females are on separate floors, manned by the teaching staff.</a:t>
            </a:r>
          </a:p>
          <a:p>
            <a:pPr eaLnBrk="1" hangingPunct="1">
              <a:lnSpc>
                <a:spcPct val="90000"/>
              </a:lnSpc>
            </a:pPr>
            <a:r>
              <a:rPr lang="en-GB" altLang="en-US" sz="2200" b="1" dirty="0">
                <a:solidFill>
                  <a:srgbClr val="003300"/>
                </a:solidFill>
                <a:latin typeface="Comic Sans MS" panose="030F0702030302020204" pitchFamily="66" charset="0"/>
              </a:rPr>
              <a:t>Children are required to bring either a sleeping bag or a duvet. All other bedding is provided. </a:t>
            </a:r>
          </a:p>
          <a:p>
            <a:pPr eaLnBrk="1" hangingPunct="1">
              <a:lnSpc>
                <a:spcPct val="90000"/>
              </a:lnSpc>
              <a:buFontTx/>
              <a:buNone/>
            </a:pPr>
            <a:endParaRPr lang="en-GB" altLang="en-US" sz="2200" b="1" dirty="0">
              <a:solidFill>
                <a:srgbClr val="003300"/>
              </a:solidFill>
              <a:latin typeface="Comic Sans MS" panose="030F0702030302020204" pitchFamily="66" charset="0"/>
            </a:endParaRPr>
          </a:p>
        </p:txBody>
      </p:sp>
      <p:grpSp>
        <p:nvGrpSpPr>
          <p:cNvPr id="9220" name="Group 10">
            <a:extLst>
              <a:ext uri="{FF2B5EF4-FFF2-40B4-BE49-F238E27FC236}">
                <a16:creationId xmlns:a16="http://schemas.microsoft.com/office/drawing/2014/main" id="{A789325F-D508-4516-9AB4-EC69A6FDDD78}"/>
              </a:ext>
            </a:extLst>
          </p:cNvPr>
          <p:cNvGrpSpPr>
            <a:grpSpLocks/>
          </p:cNvGrpSpPr>
          <p:nvPr/>
        </p:nvGrpSpPr>
        <p:grpSpPr bwMode="auto">
          <a:xfrm>
            <a:off x="2667000" y="2360613"/>
            <a:ext cx="6858000" cy="2089150"/>
            <a:chOff x="0" y="0"/>
            <a:chExt cx="4320" cy="1316"/>
          </a:xfrm>
        </p:grpSpPr>
        <p:sp>
          <p:nvSpPr>
            <p:cNvPr id="9222" name="Rectangle 5">
              <a:extLst>
                <a:ext uri="{FF2B5EF4-FFF2-40B4-BE49-F238E27FC236}">
                  <a16:creationId xmlns:a16="http://schemas.microsoft.com/office/drawing/2014/main" id="{7CA0F3C9-4F65-4BD6-A3CA-B2F570C9583A}"/>
                </a:ext>
              </a:extLst>
            </p:cNvPr>
            <p:cNvSpPr>
              <a:spLocks noChangeArrowheads="1"/>
            </p:cNvSpPr>
            <p:nvPr/>
          </p:nvSpPr>
          <p:spPr bwMode="auto">
            <a:xfrm>
              <a:off x="0" y="0"/>
              <a:ext cx="4320"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nvGrpSpPr>
            <p:cNvPr id="9223" name="Group 9">
              <a:extLst>
                <a:ext uri="{FF2B5EF4-FFF2-40B4-BE49-F238E27FC236}">
                  <a16:creationId xmlns:a16="http://schemas.microsoft.com/office/drawing/2014/main" id="{04DCB853-F188-466E-8F89-C28402848AF4}"/>
                </a:ext>
              </a:extLst>
            </p:cNvPr>
            <p:cNvGrpSpPr>
              <a:grpSpLocks/>
            </p:cNvGrpSpPr>
            <p:nvPr/>
          </p:nvGrpSpPr>
          <p:grpSpPr bwMode="auto">
            <a:xfrm>
              <a:off x="0" y="0"/>
              <a:ext cx="3960" cy="1316"/>
              <a:chOff x="0" y="0"/>
              <a:chExt cx="3960" cy="1316"/>
            </a:xfrm>
          </p:grpSpPr>
          <p:sp>
            <p:nvSpPr>
              <p:cNvPr id="9224" name="Rectangle 6">
                <a:extLst>
                  <a:ext uri="{FF2B5EF4-FFF2-40B4-BE49-F238E27FC236}">
                    <a16:creationId xmlns:a16="http://schemas.microsoft.com/office/drawing/2014/main" id="{8F0F889D-086E-4870-A27F-A23D68F817C3}"/>
                  </a:ext>
                </a:extLst>
              </p:cNvPr>
              <p:cNvSpPr>
                <a:spLocks noChangeArrowheads="1"/>
              </p:cNvSpPr>
              <p:nvPr/>
            </p:nvSpPr>
            <p:spPr bwMode="auto">
              <a:xfrm>
                <a:off x="0" y="0"/>
                <a:ext cx="3960"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9225" name="Rectangle 7">
                <a:extLst>
                  <a:ext uri="{FF2B5EF4-FFF2-40B4-BE49-F238E27FC236}">
                    <a16:creationId xmlns:a16="http://schemas.microsoft.com/office/drawing/2014/main" id="{C31FF4BC-EF1C-403E-8E99-33FCA5652B2A}"/>
                  </a:ext>
                </a:extLst>
              </p:cNvPr>
              <p:cNvSpPr>
                <a:spLocks noChangeArrowheads="1"/>
              </p:cNvSpPr>
              <p:nvPr/>
            </p:nvSpPr>
            <p:spPr bwMode="auto">
              <a:xfrm>
                <a:off x="0" y="0"/>
                <a:ext cx="3960" cy="1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kumimoji="1" lang="en-GB" altLang="en-US" sz="2400" dirty="0">
                    <a:latin typeface="Comic Sans MS" panose="030F0702030302020204" pitchFamily="66" charset="0"/>
                  </a:rPr>
                  <a:t>  </a:t>
                </a:r>
                <a:r>
                  <a:rPr kumimoji="1" lang="en-GB" altLang="en-US" sz="13100" dirty="0">
                    <a:latin typeface="Comic Sans MS" panose="030F0702030302020204" pitchFamily="66" charset="0"/>
                  </a:rPr>
                  <a:t> </a:t>
                </a:r>
                <a:r>
                  <a:rPr kumimoji="1" lang="en-GB" altLang="en-US" sz="2400" dirty="0">
                    <a:latin typeface="Comic Sans MS" panose="030F0702030302020204" pitchFamily="66" charset="0"/>
                  </a:rPr>
                  <a:t>                                 </a:t>
                </a:r>
              </a:p>
            </p:txBody>
          </p:sp>
        </p:grpSp>
      </p:grpSp>
      <p:pic>
        <p:nvPicPr>
          <p:cNvPr id="9221" name="Picture 11" descr="One os the bedrooms at Alton castle">
            <a:extLst>
              <a:ext uri="{FF2B5EF4-FFF2-40B4-BE49-F238E27FC236}">
                <a16:creationId xmlns:a16="http://schemas.microsoft.com/office/drawing/2014/main" id="{4B0AE7ED-8CBE-4866-9D30-1A0C98764F0B}"/>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8458200" y="2438400"/>
            <a:ext cx="1981200" cy="2057400"/>
          </a:xfr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F21622B-E623-48A6-9EA0-AAF4F1A430C8}"/>
              </a:ext>
            </a:extLst>
          </p:cNvPr>
          <p:cNvSpPr>
            <a:spLocks noGrp="1" noChangeArrowheads="1"/>
          </p:cNvSpPr>
          <p:nvPr>
            <p:ph type="title"/>
          </p:nvPr>
        </p:nvSpPr>
        <p:spPr>
          <a:xfrm>
            <a:off x="2209800" y="0"/>
            <a:ext cx="7772400" cy="1143000"/>
          </a:xfrm>
        </p:spPr>
        <p:txBody>
          <a:bodyPr/>
          <a:lstStyle/>
          <a:p>
            <a:pPr eaLnBrk="1" hangingPunct="1"/>
            <a:r>
              <a:rPr lang="en-GB" altLang="en-US" b="1"/>
              <a:t>Food &amp; Meal Times</a:t>
            </a:r>
          </a:p>
        </p:txBody>
      </p:sp>
      <p:sp>
        <p:nvSpPr>
          <p:cNvPr id="10243" name="Rectangle 3">
            <a:extLst>
              <a:ext uri="{FF2B5EF4-FFF2-40B4-BE49-F238E27FC236}">
                <a16:creationId xmlns:a16="http://schemas.microsoft.com/office/drawing/2014/main" id="{CC627174-312C-4D9E-B689-D6E0531505A1}"/>
              </a:ext>
            </a:extLst>
          </p:cNvPr>
          <p:cNvSpPr>
            <a:spLocks noGrp="1" noChangeArrowheads="1"/>
          </p:cNvSpPr>
          <p:nvPr>
            <p:ph type="body" sz="half" idx="1"/>
          </p:nvPr>
        </p:nvSpPr>
        <p:spPr>
          <a:xfrm>
            <a:off x="2135188" y="1052514"/>
            <a:ext cx="6699250" cy="5449887"/>
          </a:xfrm>
        </p:spPr>
        <p:txBody>
          <a:bodyPr>
            <a:normAutofit/>
          </a:bodyPr>
          <a:lstStyle/>
          <a:p>
            <a:pPr eaLnBrk="1" hangingPunct="1">
              <a:lnSpc>
                <a:spcPct val="90000"/>
              </a:lnSpc>
            </a:pPr>
            <a:r>
              <a:rPr lang="en-GB" altLang="en-US" sz="2400" b="1" dirty="0">
                <a:latin typeface="Comic Sans MS" panose="030F0702030302020204" pitchFamily="66" charset="0"/>
              </a:rPr>
              <a:t>Meal times</a:t>
            </a:r>
            <a:r>
              <a:rPr lang="en-GB" altLang="en-US" sz="2400" b="1" dirty="0"/>
              <a:t> </a:t>
            </a:r>
            <a:r>
              <a:rPr lang="en-GB" altLang="en-US" sz="2400" b="1" dirty="0">
                <a:latin typeface="Comic Sans MS" panose="030F0702030302020204" pitchFamily="66" charset="0"/>
              </a:rPr>
              <a:t>at Alton Castle are an important social event!</a:t>
            </a:r>
          </a:p>
          <a:p>
            <a:pPr eaLnBrk="1" hangingPunct="1">
              <a:lnSpc>
                <a:spcPct val="90000"/>
              </a:lnSpc>
            </a:pPr>
            <a:r>
              <a:rPr lang="en-GB" altLang="en-US" sz="2400" b="1" dirty="0">
                <a:latin typeface="Comic Sans MS" panose="030F0702030302020204" pitchFamily="66" charset="0"/>
              </a:rPr>
              <a:t>Children are expected to dine together, say grace before and after meals together, and not leave until everyone has finished</a:t>
            </a:r>
          </a:p>
          <a:p>
            <a:pPr eaLnBrk="1" hangingPunct="1">
              <a:lnSpc>
                <a:spcPct val="90000"/>
              </a:lnSpc>
            </a:pPr>
            <a:r>
              <a:rPr lang="en-GB" altLang="en-US" sz="2400" b="1" dirty="0">
                <a:latin typeface="Comic Sans MS" panose="030F0702030302020204" pitchFamily="66" charset="0"/>
              </a:rPr>
              <a:t>The quality of food is excellent, offering a good choice of hot, substantial meals, including vegetarian options</a:t>
            </a:r>
          </a:p>
          <a:p>
            <a:pPr eaLnBrk="1" hangingPunct="1">
              <a:lnSpc>
                <a:spcPct val="90000"/>
              </a:lnSpc>
            </a:pPr>
            <a:r>
              <a:rPr lang="en-GB" altLang="en-US" sz="2400" b="1" dirty="0">
                <a:latin typeface="Comic Sans MS" panose="030F0702030302020204" pitchFamily="66" charset="0"/>
              </a:rPr>
              <a:t>Please inform teaching staff if your child has a specific dietary requirement</a:t>
            </a:r>
          </a:p>
          <a:p>
            <a:pPr eaLnBrk="1" hangingPunct="1">
              <a:lnSpc>
                <a:spcPct val="90000"/>
              </a:lnSpc>
            </a:pPr>
            <a:endParaRPr lang="en-GB" altLang="en-US" sz="2400" b="1" dirty="0">
              <a:latin typeface="Comic Sans MS" panose="030F0702030302020204" pitchFamily="66" charset="0"/>
            </a:endParaRPr>
          </a:p>
        </p:txBody>
      </p:sp>
      <p:pic>
        <p:nvPicPr>
          <p:cNvPr id="10244" name="Picture 5" descr="SY00932_">
            <a:extLst>
              <a:ext uri="{FF2B5EF4-FFF2-40B4-BE49-F238E27FC236}">
                <a16:creationId xmlns:a16="http://schemas.microsoft.com/office/drawing/2014/main" id="{6992D257-0C38-4395-9F57-9ED56627BA1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8688388" y="1052514"/>
            <a:ext cx="1979612" cy="4567237"/>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19A4386-4F75-412D-839F-6A71041CCDC7}"/>
              </a:ext>
            </a:extLst>
          </p:cNvPr>
          <p:cNvSpPr>
            <a:spLocks noGrp="1" noChangeArrowheads="1"/>
          </p:cNvSpPr>
          <p:nvPr>
            <p:ph type="title"/>
          </p:nvPr>
        </p:nvSpPr>
        <p:spPr>
          <a:xfrm>
            <a:off x="2209800" y="228600"/>
            <a:ext cx="7772400" cy="990600"/>
          </a:xfrm>
        </p:spPr>
        <p:txBody>
          <a:bodyPr/>
          <a:lstStyle/>
          <a:p>
            <a:pPr eaLnBrk="1" hangingPunct="1"/>
            <a:r>
              <a:rPr lang="en-GB" altLang="en-US" b="1"/>
              <a:t>Programme of Events: Day 1</a:t>
            </a:r>
          </a:p>
        </p:txBody>
      </p:sp>
      <p:sp>
        <p:nvSpPr>
          <p:cNvPr id="11267" name="Rectangle 3">
            <a:extLst>
              <a:ext uri="{FF2B5EF4-FFF2-40B4-BE49-F238E27FC236}">
                <a16:creationId xmlns:a16="http://schemas.microsoft.com/office/drawing/2014/main" id="{0EF5FC9B-4DDB-48E4-A3E1-1E8EC72DA6FD}"/>
              </a:ext>
            </a:extLst>
          </p:cNvPr>
          <p:cNvSpPr>
            <a:spLocks noGrp="1" noChangeArrowheads="1"/>
          </p:cNvSpPr>
          <p:nvPr>
            <p:ph type="body" sz="half" idx="1"/>
          </p:nvPr>
        </p:nvSpPr>
        <p:spPr>
          <a:xfrm>
            <a:off x="2209800" y="1219200"/>
            <a:ext cx="6019800" cy="4876800"/>
          </a:xfrm>
        </p:spPr>
        <p:txBody>
          <a:bodyPr>
            <a:normAutofit/>
          </a:bodyPr>
          <a:lstStyle/>
          <a:p>
            <a:pPr eaLnBrk="1" hangingPunct="1">
              <a:lnSpc>
                <a:spcPct val="90000"/>
              </a:lnSpc>
            </a:pPr>
            <a:r>
              <a:rPr lang="en-GB" altLang="en-US" sz="2400" b="1" dirty="0">
                <a:latin typeface="Comic Sans MS" panose="030F0702030302020204" pitchFamily="66" charset="0"/>
              </a:rPr>
              <a:t>Arrive at Alton Castle in the afternoon.</a:t>
            </a:r>
          </a:p>
          <a:p>
            <a:pPr eaLnBrk="1" hangingPunct="1">
              <a:lnSpc>
                <a:spcPct val="90000"/>
              </a:lnSpc>
            </a:pPr>
            <a:r>
              <a:rPr lang="en-GB" altLang="en-US" sz="2400" b="1" dirty="0">
                <a:latin typeface="Comic Sans MS" panose="030F0702030302020204" pitchFamily="66" charset="0"/>
              </a:rPr>
              <a:t>Show children to their dorms and explain house rules</a:t>
            </a:r>
          </a:p>
          <a:p>
            <a:pPr eaLnBrk="1" hangingPunct="1">
              <a:lnSpc>
                <a:spcPct val="90000"/>
              </a:lnSpc>
            </a:pPr>
            <a:r>
              <a:rPr lang="en-GB" altLang="en-US" sz="2400" b="1" dirty="0">
                <a:latin typeface="Comic Sans MS" panose="030F0702030302020204" pitchFamily="66" charset="0"/>
              </a:rPr>
              <a:t>Ice-breaker / music session- getting to know each other</a:t>
            </a:r>
          </a:p>
          <a:p>
            <a:pPr eaLnBrk="1" hangingPunct="1">
              <a:lnSpc>
                <a:spcPct val="90000"/>
              </a:lnSpc>
            </a:pPr>
            <a:r>
              <a:rPr lang="en-GB" altLang="en-US" sz="2400" b="1" dirty="0">
                <a:latin typeface="Comic Sans MS" panose="030F0702030302020204" pitchFamily="66" charset="0"/>
              </a:rPr>
              <a:t>Group children into activity groups (4 or 5 children from each school per group)</a:t>
            </a:r>
          </a:p>
          <a:p>
            <a:pPr eaLnBrk="1" hangingPunct="1">
              <a:lnSpc>
                <a:spcPct val="90000"/>
              </a:lnSpc>
            </a:pPr>
            <a:r>
              <a:rPr lang="en-GB" altLang="en-US" sz="2400" b="1" dirty="0">
                <a:latin typeface="Comic Sans MS" panose="030F0702030302020204" pitchFamily="66" charset="0"/>
              </a:rPr>
              <a:t>Evening meal</a:t>
            </a:r>
          </a:p>
          <a:p>
            <a:pPr eaLnBrk="1" hangingPunct="1">
              <a:lnSpc>
                <a:spcPct val="90000"/>
              </a:lnSpc>
            </a:pPr>
            <a:r>
              <a:rPr lang="en-GB" altLang="en-US" sz="2400" b="1" dirty="0">
                <a:latin typeface="Comic Sans MS" panose="030F0702030302020204" pitchFamily="66" charset="0"/>
              </a:rPr>
              <a:t>“Finding your way around” activity</a:t>
            </a:r>
          </a:p>
          <a:p>
            <a:pPr eaLnBrk="1" hangingPunct="1">
              <a:lnSpc>
                <a:spcPct val="90000"/>
              </a:lnSpc>
            </a:pPr>
            <a:r>
              <a:rPr lang="en-GB" altLang="en-US" sz="2400" b="1" dirty="0">
                <a:latin typeface="Comic Sans MS" panose="030F0702030302020204" pitchFamily="66" charset="0"/>
              </a:rPr>
              <a:t>Nightly prayer service/ reflection</a:t>
            </a:r>
          </a:p>
        </p:txBody>
      </p:sp>
      <p:sp>
        <p:nvSpPr>
          <p:cNvPr id="11268" name="Rectangle 6">
            <a:extLst>
              <a:ext uri="{FF2B5EF4-FFF2-40B4-BE49-F238E27FC236}">
                <a16:creationId xmlns:a16="http://schemas.microsoft.com/office/drawing/2014/main" id="{E79D2D3D-1FAB-4205-9625-FAD2D53504B5}"/>
              </a:ext>
            </a:extLst>
          </p:cNvPr>
          <p:cNvSpPr>
            <a:spLocks noChangeArrowheads="1"/>
          </p:cNvSpPr>
          <p:nvPr/>
        </p:nvSpPr>
        <p:spPr bwMode="auto">
          <a:xfrm>
            <a:off x="4843463" y="2590801"/>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1269" name="Rectangle 10">
            <a:extLst>
              <a:ext uri="{FF2B5EF4-FFF2-40B4-BE49-F238E27FC236}">
                <a16:creationId xmlns:a16="http://schemas.microsoft.com/office/drawing/2014/main" id="{4E0D2172-027A-4D71-9FA7-D98A34AE8108}"/>
              </a:ext>
            </a:extLst>
          </p:cNvPr>
          <p:cNvSpPr>
            <a:spLocks noChangeArrowheads="1"/>
          </p:cNvSpPr>
          <p:nvPr/>
        </p:nvSpPr>
        <p:spPr bwMode="auto">
          <a:xfrm>
            <a:off x="4429125" y="231457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11270" name="Picture 11" descr="http://www.altoncastle.co.uk/images/survival.gif">
            <a:extLst>
              <a:ext uri="{FF2B5EF4-FFF2-40B4-BE49-F238E27FC236}">
                <a16:creationId xmlns:a16="http://schemas.microsoft.com/office/drawing/2014/main" id="{27AF3E49-5D94-48B9-BD48-E71615C486FC}"/>
              </a:ext>
            </a:extLst>
          </p:cNvPr>
          <p:cNvPicPr>
            <a:picLocks noGrp="1" noChangeAspect="1" noChangeArrowheads="1"/>
          </p:cNvPicPr>
          <p:nvPr>
            <p:ph type="clipArt" sz="half" idx="2"/>
          </p:nvPr>
        </p:nvPicPr>
        <p:blipFill>
          <a:blip r:embed="rId2" r:link="rId3">
            <a:extLst>
              <a:ext uri="{28A0092B-C50C-407E-A947-70E740481C1C}">
                <a14:useLocalDpi xmlns:a14="http://schemas.microsoft.com/office/drawing/2010/main" val="0"/>
              </a:ext>
            </a:extLst>
          </a:blip>
          <a:srcRect/>
          <a:stretch>
            <a:fillRect/>
          </a:stretch>
        </p:blipFill>
        <p:spPr>
          <a:xfrm>
            <a:off x="8229600" y="2190750"/>
            <a:ext cx="2209800" cy="2305050"/>
          </a:xfr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98259DB3-2F72-4B28-9073-CAC028053A7C}"/>
              </a:ext>
            </a:extLst>
          </p:cNvPr>
          <p:cNvSpPr>
            <a:spLocks noGrp="1" noChangeArrowheads="1"/>
          </p:cNvSpPr>
          <p:nvPr>
            <p:ph type="title"/>
          </p:nvPr>
        </p:nvSpPr>
        <p:spPr>
          <a:xfrm>
            <a:off x="2286000" y="304800"/>
            <a:ext cx="7772400" cy="1143000"/>
          </a:xfrm>
        </p:spPr>
        <p:txBody>
          <a:bodyPr/>
          <a:lstStyle/>
          <a:p>
            <a:pPr eaLnBrk="1" hangingPunct="1"/>
            <a:r>
              <a:rPr lang="en-GB" altLang="en-US" b="1"/>
              <a:t>Programme of Events: Day 2</a:t>
            </a:r>
          </a:p>
        </p:txBody>
      </p:sp>
      <p:sp>
        <p:nvSpPr>
          <p:cNvPr id="12291" name="Rectangle 3">
            <a:extLst>
              <a:ext uri="{FF2B5EF4-FFF2-40B4-BE49-F238E27FC236}">
                <a16:creationId xmlns:a16="http://schemas.microsoft.com/office/drawing/2014/main" id="{E69497F1-CD8A-4F7E-A07B-C55370A4C7D4}"/>
              </a:ext>
            </a:extLst>
          </p:cNvPr>
          <p:cNvSpPr>
            <a:spLocks noGrp="1" noChangeArrowheads="1"/>
          </p:cNvSpPr>
          <p:nvPr>
            <p:ph type="body" sz="half" idx="1"/>
          </p:nvPr>
        </p:nvSpPr>
        <p:spPr>
          <a:xfrm>
            <a:off x="2209800" y="1295400"/>
            <a:ext cx="5257800" cy="4800600"/>
          </a:xfrm>
        </p:spPr>
        <p:txBody>
          <a:bodyPr>
            <a:normAutofit/>
          </a:bodyPr>
          <a:lstStyle/>
          <a:p>
            <a:pPr eaLnBrk="1" hangingPunct="1"/>
            <a:r>
              <a:rPr lang="en-GB" altLang="en-US" sz="2400" b="1" dirty="0">
                <a:latin typeface="Comic Sans MS" panose="030F0702030302020204" pitchFamily="66" charset="0"/>
              </a:rPr>
              <a:t>Children will complete 2 activities in their groups (one in the morning, one in the afternoon)- each activity will take about 3 hours, and will be separated by lunch</a:t>
            </a:r>
          </a:p>
          <a:p>
            <a:pPr eaLnBrk="1" hangingPunct="1"/>
            <a:r>
              <a:rPr lang="en-GB" altLang="en-US" sz="2400" b="1" dirty="0">
                <a:latin typeface="Comic Sans MS" panose="030F0702030302020204" pitchFamily="66" charset="0"/>
              </a:rPr>
              <a:t>Early evening: Mass</a:t>
            </a:r>
          </a:p>
          <a:p>
            <a:pPr eaLnBrk="1" hangingPunct="1"/>
            <a:r>
              <a:rPr lang="en-GB" altLang="en-US" sz="2400" b="1" dirty="0">
                <a:latin typeface="Comic Sans MS" panose="030F0702030302020204" pitchFamily="66" charset="0"/>
              </a:rPr>
              <a:t>Late evening: Entertainment/ talent contest/ disco</a:t>
            </a:r>
          </a:p>
          <a:p>
            <a:pPr eaLnBrk="1" hangingPunct="1"/>
            <a:r>
              <a:rPr lang="en-GB" altLang="en-US" sz="2400" b="1" dirty="0">
                <a:latin typeface="Comic Sans MS" panose="030F0702030302020204" pitchFamily="66" charset="0"/>
              </a:rPr>
              <a:t>Before bed: Prayer service/ reflection</a:t>
            </a:r>
          </a:p>
        </p:txBody>
      </p:sp>
      <p:sp>
        <p:nvSpPr>
          <p:cNvPr id="12292" name="Rectangle 6">
            <a:extLst>
              <a:ext uri="{FF2B5EF4-FFF2-40B4-BE49-F238E27FC236}">
                <a16:creationId xmlns:a16="http://schemas.microsoft.com/office/drawing/2014/main" id="{FCC19DF9-075E-4003-B672-7FA75DCD907C}"/>
              </a:ext>
            </a:extLst>
          </p:cNvPr>
          <p:cNvSpPr>
            <a:spLocks noChangeArrowheads="1"/>
          </p:cNvSpPr>
          <p:nvPr/>
        </p:nvSpPr>
        <p:spPr bwMode="auto">
          <a:xfrm>
            <a:off x="4843463" y="2590801"/>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2293" name="Rectangle 10">
            <a:extLst>
              <a:ext uri="{FF2B5EF4-FFF2-40B4-BE49-F238E27FC236}">
                <a16:creationId xmlns:a16="http://schemas.microsoft.com/office/drawing/2014/main" id="{CD822CE7-498A-4B3E-9693-C27D41036ED0}"/>
              </a:ext>
            </a:extLst>
          </p:cNvPr>
          <p:cNvSpPr>
            <a:spLocks noChangeArrowheads="1"/>
          </p:cNvSpPr>
          <p:nvPr/>
        </p:nvSpPr>
        <p:spPr bwMode="auto">
          <a:xfrm>
            <a:off x="4429125" y="2233614"/>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2294" name="Rectangle 14">
            <a:extLst>
              <a:ext uri="{FF2B5EF4-FFF2-40B4-BE49-F238E27FC236}">
                <a16:creationId xmlns:a16="http://schemas.microsoft.com/office/drawing/2014/main" id="{89D9B502-CE99-43FA-92F3-5DF23C6E336D}"/>
              </a:ext>
            </a:extLst>
          </p:cNvPr>
          <p:cNvSpPr>
            <a:spLocks noChangeArrowheads="1"/>
          </p:cNvSpPr>
          <p:nvPr/>
        </p:nvSpPr>
        <p:spPr bwMode="auto">
          <a:xfrm>
            <a:off x="4429125" y="2233614"/>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2295" name="Rectangle 18">
            <a:extLst>
              <a:ext uri="{FF2B5EF4-FFF2-40B4-BE49-F238E27FC236}">
                <a16:creationId xmlns:a16="http://schemas.microsoft.com/office/drawing/2014/main" id="{2A457E0D-A425-4D09-A6DE-FBC42AAC21EF}"/>
              </a:ext>
            </a:extLst>
          </p:cNvPr>
          <p:cNvSpPr>
            <a:spLocks noChangeArrowheads="1"/>
          </p:cNvSpPr>
          <p:nvPr/>
        </p:nvSpPr>
        <p:spPr bwMode="auto">
          <a:xfrm>
            <a:off x="4429125" y="2233614"/>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2296" name="Rectangle 22">
            <a:extLst>
              <a:ext uri="{FF2B5EF4-FFF2-40B4-BE49-F238E27FC236}">
                <a16:creationId xmlns:a16="http://schemas.microsoft.com/office/drawing/2014/main" id="{2AEA21F7-4793-47AC-8615-AF28897B4085}"/>
              </a:ext>
            </a:extLst>
          </p:cNvPr>
          <p:cNvSpPr>
            <a:spLocks noChangeArrowheads="1"/>
          </p:cNvSpPr>
          <p:nvPr/>
        </p:nvSpPr>
        <p:spPr bwMode="auto">
          <a:xfrm>
            <a:off x="4843463" y="2590801"/>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12297" name="Picture 23" descr="http://www.altoncastle.co.uk/images/night_prayer.jpg">
            <a:extLst>
              <a:ext uri="{FF2B5EF4-FFF2-40B4-BE49-F238E27FC236}">
                <a16:creationId xmlns:a16="http://schemas.microsoft.com/office/drawing/2014/main" id="{5BC90735-7886-4BDC-AF92-288E32AFFC2B}"/>
              </a:ext>
            </a:extLst>
          </p:cNvPr>
          <p:cNvPicPr>
            <a:picLocks noGrp="1" noChangeAspect="1" noChangeArrowheads="1"/>
          </p:cNvPicPr>
          <p:nvPr>
            <p:ph type="clipArt" sz="half" idx="2"/>
          </p:nvPr>
        </p:nvPicPr>
        <p:blipFill>
          <a:blip r:embed="rId2" r:link="rId3">
            <a:extLst>
              <a:ext uri="{28A0092B-C50C-407E-A947-70E740481C1C}">
                <a14:useLocalDpi xmlns:a14="http://schemas.microsoft.com/office/drawing/2010/main" val="0"/>
              </a:ext>
            </a:extLst>
          </a:blip>
          <a:srcRect/>
          <a:stretch>
            <a:fillRect/>
          </a:stretch>
        </p:blipFill>
        <p:spPr>
          <a:xfrm>
            <a:off x="7543800" y="2286000"/>
            <a:ext cx="2819400" cy="2420938"/>
          </a:xfr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9B3A2D38-B369-4EA7-AFAC-6414319C6581}"/>
              </a:ext>
            </a:extLst>
          </p:cNvPr>
          <p:cNvSpPr>
            <a:spLocks noGrp="1" noChangeArrowheads="1"/>
          </p:cNvSpPr>
          <p:nvPr>
            <p:ph type="title"/>
          </p:nvPr>
        </p:nvSpPr>
        <p:spPr>
          <a:xfrm>
            <a:off x="2209800" y="228600"/>
            <a:ext cx="7772400" cy="1143000"/>
          </a:xfrm>
        </p:spPr>
        <p:txBody>
          <a:bodyPr/>
          <a:lstStyle/>
          <a:p>
            <a:pPr eaLnBrk="1" hangingPunct="1"/>
            <a:r>
              <a:rPr lang="en-GB" altLang="en-US" b="1"/>
              <a:t>Programme of Events: Day 3</a:t>
            </a:r>
          </a:p>
        </p:txBody>
      </p:sp>
      <p:sp>
        <p:nvSpPr>
          <p:cNvPr id="13315" name="Rectangle 3">
            <a:extLst>
              <a:ext uri="{FF2B5EF4-FFF2-40B4-BE49-F238E27FC236}">
                <a16:creationId xmlns:a16="http://schemas.microsoft.com/office/drawing/2014/main" id="{645E1286-5D26-4D93-89AE-7330D553FBF3}"/>
              </a:ext>
            </a:extLst>
          </p:cNvPr>
          <p:cNvSpPr>
            <a:spLocks noGrp="1" noChangeArrowheads="1"/>
          </p:cNvSpPr>
          <p:nvPr>
            <p:ph type="body" sz="half" idx="1"/>
          </p:nvPr>
        </p:nvSpPr>
        <p:spPr>
          <a:xfrm>
            <a:off x="2209800" y="1295400"/>
            <a:ext cx="4724400" cy="5105400"/>
          </a:xfrm>
        </p:spPr>
        <p:txBody>
          <a:bodyPr>
            <a:normAutofit/>
          </a:bodyPr>
          <a:lstStyle/>
          <a:p>
            <a:pPr eaLnBrk="1" hangingPunct="1">
              <a:lnSpc>
                <a:spcPct val="90000"/>
              </a:lnSpc>
            </a:pPr>
            <a:r>
              <a:rPr lang="en-GB" altLang="en-US" sz="2600" b="1" dirty="0">
                <a:latin typeface="Comic Sans MS" panose="030F0702030302020204" pitchFamily="66" charset="0"/>
              </a:rPr>
              <a:t>One further activity session in the morning</a:t>
            </a:r>
          </a:p>
          <a:p>
            <a:pPr eaLnBrk="1" hangingPunct="1">
              <a:lnSpc>
                <a:spcPct val="90000"/>
              </a:lnSpc>
            </a:pPr>
            <a:r>
              <a:rPr lang="en-GB" altLang="en-US" sz="2600" b="1" dirty="0">
                <a:latin typeface="Comic Sans MS" panose="030F0702030302020204" pitchFamily="66" charset="0"/>
              </a:rPr>
              <a:t>Lunch </a:t>
            </a:r>
          </a:p>
          <a:p>
            <a:pPr eaLnBrk="1" hangingPunct="1">
              <a:lnSpc>
                <a:spcPct val="90000"/>
              </a:lnSpc>
            </a:pPr>
            <a:r>
              <a:rPr lang="en-GB" altLang="en-US" sz="2600" b="1" dirty="0">
                <a:latin typeface="Comic Sans MS" panose="030F0702030302020204" pitchFamily="66" charset="0"/>
              </a:rPr>
              <a:t>Thank you ceremony</a:t>
            </a:r>
          </a:p>
          <a:p>
            <a:pPr eaLnBrk="1" hangingPunct="1">
              <a:lnSpc>
                <a:spcPct val="90000"/>
              </a:lnSpc>
            </a:pPr>
            <a:r>
              <a:rPr lang="en-GB" altLang="en-US" sz="2600" b="1" dirty="0">
                <a:latin typeface="Comic Sans MS" panose="030F0702030302020204" pitchFamily="66" charset="0"/>
              </a:rPr>
              <a:t>Leave Alton Castle at approximately 2pm.</a:t>
            </a:r>
          </a:p>
          <a:p>
            <a:pPr eaLnBrk="1" hangingPunct="1">
              <a:lnSpc>
                <a:spcPct val="90000"/>
              </a:lnSpc>
            </a:pPr>
            <a:r>
              <a:rPr lang="en-GB" altLang="en-US" sz="2600" b="1" dirty="0">
                <a:latin typeface="Comic Sans MS" panose="030F0702030302020204" pitchFamily="66" charset="0"/>
              </a:rPr>
              <a:t>Return to school at approximately 2.45- 3p.m.</a:t>
            </a:r>
          </a:p>
          <a:p>
            <a:pPr eaLnBrk="1" hangingPunct="1">
              <a:lnSpc>
                <a:spcPct val="90000"/>
              </a:lnSpc>
            </a:pPr>
            <a:r>
              <a:rPr lang="en-GB" altLang="en-US" sz="2600" b="1" dirty="0">
                <a:latin typeface="Comic Sans MS" panose="030F0702030302020204" pitchFamily="66" charset="0"/>
              </a:rPr>
              <a:t>Children can be collected immediately</a:t>
            </a:r>
            <a:r>
              <a:rPr lang="en-GB" altLang="en-US" sz="2400" b="1" dirty="0">
                <a:latin typeface="Comic Sans MS" panose="030F0702030302020204" pitchFamily="66" charset="0"/>
              </a:rPr>
              <a:t> </a:t>
            </a:r>
          </a:p>
        </p:txBody>
      </p:sp>
      <p:sp>
        <p:nvSpPr>
          <p:cNvPr id="13316" name="Rectangle 6">
            <a:extLst>
              <a:ext uri="{FF2B5EF4-FFF2-40B4-BE49-F238E27FC236}">
                <a16:creationId xmlns:a16="http://schemas.microsoft.com/office/drawing/2014/main" id="{2CAB94D0-1B1B-48CC-AB0C-B5071D66E166}"/>
              </a:ext>
            </a:extLst>
          </p:cNvPr>
          <p:cNvSpPr>
            <a:spLocks noChangeArrowheads="1"/>
          </p:cNvSpPr>
          <p:nvPr/>
        </p:nvSpPr>
        <p:spPr bwMode="auto">
          <a:xfrm>
            <a:off x="4429125" y="2176464"/>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13317" name="Picture 7" descr="http://www.altoncastle.co.uk/images/astronomy.gif">
            <a:extLst>
              <a:ext uri="{FF2B5EF4-FFF2-40B4-BE49-F238E27FC236}">
                <a16:creationId xmlns:a16="http://schemas.microsoft.com/office/drawing/2014/main" id="{F06AE2F8-C719-4BF7-85E0-F986BE574BB1}"/>
              </a:ext>
            </a:extLst>
          </p:cNvPr>
          <p:cNvPicPr>
            <a:picLocks noGrp="1" noChangeAspect="1" noChangeArrowheads="1"/>
          </p:cNvPicPr>
          <p:nvPr>
            <p:ph type="clipArt" sz="half" idx="2"/>
          </p:nvPr>
        </p:nvPicPr>
        <p:blipFill>
          <a:blip r:embed="rId2" r:link="rId3">
            <a:extLst>
              <a:ext uri="{28A0092B-C50C-407E-A947-70E740481C1C}">
                <a14:useLocalDpi xmlns:a14="http://schemas.microsoft.com/office/drawing/2010/main" val="0"/>
              </a:ext>
            </a:extLst>
          </a:blip>
          <a:srcRect/>
          <a:stretch>
            <a:fillRect/>
          </a:stretch>
        </p:blipFill>
        <p:spPr>
          <a:xfrm>
            <a:off x="6324600" y="2092326"/>
            <a:ext cx="3657600" cy="2747963"/>
          </a:xfr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16CDDFA3-78E8-4D44-B86F-6B24AD38B370}"/>
              </a:ext>
            </a:extLst>
          </p:cNvPr>
          <p:cNvSpPr>
            <a:spLocks noGrp="1" noChangeArrowheads="1"/>
          </p:cNvSpPr>
          <p:nvPr>
            <p:ph type="title"/>
          </p:nvPr>
        </p:nvSpPr>
        <p:spPr>
          <a:xfrm>
            <a:off x="2286000" y="0"/>
            <a:ext cx="7772400" cy="685800"/>
          </a:xfrm>
        </p:spPr>
        <p:txBody>
          <a:bodyPr/>
          <a:lstStyle/>
          <a:p>
            <a:pPr eaLnBrk="1" hangingPunct="1"/>
            <a:r>
              <a:rPr lang="en-GB" altLang="en-US" b="1"/>
              <a:t>Activities </a:t>
            </a:r>
          </a:p>
        </p:txBody>
      </p:sp>
      <p:sp>
        <p:nvSpPr>
          <p:cNvPr id="14339" name="Rectangle 3">
            <a:extLst>
              <a:ext uri="{FF2B5EF4-FFF2-40B4-BE49-F238E27FC236}">
                <a16:creationId xmlns:a16="http://schemas.microsoft.com/office/drawing/2014/main" id="{24266148-7381-41B0-B77D-FA03DB415DB0}"/>
              </a:ext>
            </a:extLst>
          </p:cNvPr>
          <p:cNvSpPr>
            <a:spLocks noGrp="1" noChangeArrowheads="1"/>
          </p:cNvSpPr>
          <p:nvPr>
            <p:ph type="body" sz="half" idx="1"/>
          </p:nvPr>
        </p:nvSpPr>
        <p:spPr>
          <a:xfrm>
            <a:off x="2286000" y="685800"/>
            <a:ext cx="7620000" cy="5181600"/>
          </a:xfrm>
        </p:spPr>
        <p:txBody>
          <a:bodyPr>
            <a:normAutofit fontScale="92500" lnSpcReduction="10000"/>
          </a:bodyPr>
          <a:lstStyle/>
          <a:p>
            <a:pPr eaLnBrk="1" hangingPunct="1">
              <a:lnSpc>
                <a:spcPct val="90000"/>
              </a:lnSpc>
              <a:buFontTx/>
              <a:buNone/>
            </a:pPr>
            <a:r>
              <a:rPr lang="en-GB" altLang="en-US" sz="2200" b="1" dirty="0">
                <a:latin typeface="Comic Sans MS" panose="030F0702030302020204" pitchFamily="66" charset="0"/>
              </a:rPr>
              <a:t>The Castle offers an excellent range of indoor and outdoor activities, including:</a:t>
            </a:r>
          </a:p>
          <a:p>
            <a:pPr eaLnBrk="1" hangingPunct="1">
              <a:lnSpc>
                <a:spcPct val="90000"/>
              </a:lnSpc>
            </a:pPr>
            <a:r>
              <a:rPr lang="en-GB" altLang="en-US" sz="2200" b="1" dirty="0">
                <a:latin typeface="Comic Sans MS" panose="030F0702030302020204" pitchFamily="66" charset="0"/>
              </a:rPr>
              <a:t>Orienteering</a:t>
            </a:r>
          </a:p>
          <a:p>
            <a:pPr eaLnBrk="1" hangingPunct="1">
              <a:lnSpc>
                <a:spcPct val="90000"/>
              </a:lnSpc>
            </a:pPr>
            <a:r>
              <a:rPr lang="en-GB" altLang="en-US" sz="2200" b="1" dirty="0">
                <a:latin typeface="Comic Sans MS" panose="030F0702030302020204" pitchFamily="66" charset="0"/>
              </a:rPr>
              <a:t>Off-road biking</a:t>
            </a:r>
          </a:p>
          <a:p>
            <a:pPr eaLnBrk="1" hangingPunct="1">
              <a:lnSpc>
                <a:spcPct val="90000"/>
              </a:lnSpc>
            </a:pPr>
            <a:r>
              <a:rPr lang="en-GB" altLang="en-US" sz="2200" b="1" dirty="0">
                <a:latin typeface="Comic Sans MS" panose="030F0702030302020204" pitchFamily="66" charset="0"/>
              </a:rPr>
              <a:t>Rock-climbing (indoor)</a:t>
            </a:r>
          </a:p>
          <a:p>
            <a:pPr eaLnBrk="1" hangingPunct="1">
              <a:lnSpc>
                <a:spcPct val="90000"/>
              </a:lnSpc>
            </a:pPr>
            <a:r>
              <a:rPr lang="en-GB" altLang="en-US" sz="2200" b="1" dirty="0">
                <a:latin typeface="Comic Sans MS" panose="030F0702030302020204" pitchFamily="66" charset="0"/>
              </a:rPr>
              <a:t>Survival skills</a:t>
            </a:r>
          </a:p>
          <a:p>
            <a:pPr eaLnBrk="1" hangingPunct="1">
              <a:lnSpc>
                <a:spcPct val="90000"/>
              </a:lnSpc>
            </a:pPr>
            <a:r>
              <a:rPr lang="en-GB" altLang="en-US" sz="2200" b="1" dirty="0">
                <a:latin typeface="Comic Sans MS" panose="030F0702030302020204" pitchFamily="66" charset="0"/>
              </a:rPr>
              <a:t>Astronomy</a:t>
            </a:r>
          </a:p>
          <a:p>
            <a:pPr eaLnBrk="1" hangingPunct="1">
              <a:lnSpc>
                <a:spcPct val="90000"/>
              </a:lnSpc>
            </a:pPr>
            <a:r>
              <a:rPr lang="en-GB" altLang="en-US" sz="2200" b="1" dirty="0">
                <a:latin typeface="Comic Sans MS" panose="030F0702030302020204" pitchFamily="66" charset="0"/>
              </a:rPr>
              <a:t>Art</a:t>
            </a:r>
          </a:p>
          <a:p>
            <a:pPr eaLnBrk="1" hangingPunct="1">
              <a:lnSpc>
                <a:spcPct val="90000"/>
              </a:lnSpc>
            </a:pPr>
            <a:r>
              <a:rPr lang="en-GB" altLang="en-US" sz="2200" b="1" dirty="0">
                <a:latin typeface="Comic Sans MS" panose="030F0702030302020204" pitchFamily="66" charset="0"/>
              </a:rPr>
              <a:t>Music</a:t>
            </a:r>
          </a:p>
          <a:p>
            <a:pPr eaLnBrk="1" hangingPunct="1">
              <a:lnSpc>
                <a:spcPct val="90000"/>
              </a:lnSpc>
            </a:pPr>
            <a:r>
              <a:rPr lang="en-GB" altLang="en-US" sz="2200" b="1" dirty="0">
                <a:latin typeface="Comic Sans MS" panose="030F0702030302020204" pitchFamily="66" charset="0"/>
              </a:rPr>
              <a:t>Children are supervised by qualified, first-aid trained staff at all times and appropriate safety gear is provided where necessary</a:t>
            </a:r>
          </a:p>
          <a:p>
            <a:pPr eaLnBrk="1" hangingPunct="1">
              <a:lnSpc>
                <a:spcPct val="90000"/>
              </a:lnSpc>
            </a:pPr>
            <a:r>
              <a:rPr lang="en-GB" altLang="en-US" sz="2200" b="1" dirty="0">
                <a:latin typeface="Comic Sans MS" panose="030F0702030302020204" pitchFamily="66" charset="0"/>
              </a:rPr>
              <a:t>Children are encouraged to fully utilise the excellent facilities in order to maximise their experience- though they will not be put under any pressure to participate</a:t>
            </a:r>
          </a:p>
          <a:p>
            <a:pPr eaLnBrk="1" hangingPunct="1">
              <a:lnSpc>
                <a:spcPct val="90000"/>
              </a:lnSpc>
              <a:buFontTx/>
              <a:buNone/>
            </a:pPr>
            <a:endParaRPr lang="en-GB" altLang="en-US" sz="2200" b="1" dirty="0">
              <a:latin typeface="Comic Sans MS" panose="030F0702030302020204" pitchFamily="66" charset="0"/>
            </a:endParaRPr>
          </a:p>
        </p:txBody>
      </p:sp>
      <p:sp>
        <p:nvSpPr>
          <p:cNvPr id="14340" name="Rectangle 6">
            <a:extLst>
              <a:ext uri="{FF2B5EF4-FFF2-40B4-BE49-F238E27FC236}">
                <a16:creationId xmlns:a16="http://schemas.microsoft.com/office/drawing/2014/main" id="{2F250562-BD84-43C2-9A60-99C72464B024}"/>
              </a:ext>
            </a:extLst>
          </p:cNvPr>
          <p:cNvSpPr>
            <a:spLocks noChangeArrowheads="1"/>
          </p:cNvSpPr>
          <p:nvPr/>
        </p:nvSpPr>
        <p:spPr bwMode="auto">
          <a:xfrm>
            <a:off x="4862513" y="260032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pic>
        <p:nvPicPr>
          <p:cNvPr id="14341" name="Picture 7" descr="Off-road biking is one of the popular activity">
            <a:extLst>
              <a:ext uri="{FF2B5EF4-FFF2-40B4-BE49-F238E27FC236}">
                <a16:creationId xmlns:a16="http://schemas.microsoft.com/office/drawing/2014/main" id="{92C1B992-4B84-4680-80B6-D029CDB384CC}"/>
              </a:ext>
            </a:extLst>
          </p:cNvPr>
          <p:cNvPicPr>
            <a:picLocks noGrp="1" noChangeAspect="1" noChangeArrowheads="1"/>
          </p:cNvPicPr>
          <p:nvPr>
            <p:ph type="clipArt" sz="half" idx="2"/>
          </p:nvPr>
        </p:nvPicPr>
        <p:blipFill>
          <a:blip r:embed="rId2" r:link="rId3">
            <a:extLst>
              <a:ext uri="{28A0092B-C50C-407E-A947-70E740481C1C}">
                <a14:useLocalDpi xmlns:a14="http://schemas.microsoft.com/office/drawing/2010/main" val="0"/>
              </a:ext>
            </a:extLst>
          </a:blip>
          <a:srcRect/>
          <a:stretch>
            <a:fillRect/>
          </a:stretch>
        </p:blipFill>
        <p:spPr>
          <a:xfrm>
            <a:off x="6652334" y="1441883"/>
            <a:ext cx="3124200" cy="2098675"/>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0BAA1F0E-D913-4EE2-97A7-F5B5724AD9E0}"/>
              </a:ext>
            </a:extLst>
          </p:cNvPr>
          <p:cNvSpPr>
            <a:spLocks noGrp="1" noChangeArrowheads="1"/>
          </p:cNvSpPr>
          <p:nvPr>
            <p:ph type="title"/>
          </p:nvPr>
        </p:nvSpPr>
        <p:spPr>
          <a:xfrm>
            <a:off x="2286000" y="304800"/>
            <a:ext cx="7772400" cy="685800"/>
          </a:xfrm>
        </p:spPr>
        <p:txBody>
          <a:bodyPr/>
          <a:lstStyle/>
          <a:p>
            <a:pPr eaLnBrk="1" hangingPunct="1"/>
            <a:r>
              <a:rPr lang="en-GB" altLang="en-US" b="1"/>
              <a:t>The Catholic Ethos</a:t>
            </a:r>
          </a:p>
        </p:txBody>
      </p:sp>
      <p:sp>
        <p:nvSpPr>
          <p:cNvPr id="15363" name="Rectangle 3">
            <a:extLst>
              <a:ext uri="{FF2B5EF4-FFF2-40B4-BE49-F238E27FC236}">
                <a16:creationId xmlns:a16="http://schemas.microsoft.com/office/drawing/2014/main" id="{50C4F88C-1ADE-4592-B296-835CB85582DA}"/>
              </a:ext>
            </a:extLst>
          </p:cNvPr>
          <p:cNvSpPr>
            <a:spLocks noGrp="1" noChangeArrowheads="1"/>
          </p:cNvSpPr>
          <p:nvPr>
            <p:ph type="body" sz="half" idx="1"/>
          </p:nvPr>
        </p:nvSpPr>
        <p:spPr>
          <a:xfrm>
            <a:off x="2209800" y="1066800"/>
            <a:ext cx="5562600" cy="5029200"/>
          </a:xfrm>
        </p:spPr>
        <p:txBody>
          <a:bodyPr>
            <a:normAutofit lnSpcReduction="10000"/>
          </a:bodyPr>
          <a:lstStyle/>
          <a:p>
            <a:pPr eaLnBrk="1" hangingPunct="1">
              <a:lnSpc>
                <a:spcPct val="90000"/>
              </a:lnSpc>
            </a:pPr>
            <a:r>
              <a:rPr lang="en-GB" altLang="en-US" sz="2400" b="1">
                <a:latin typeface="Comic Sans MS" panose="030F0702030302020204" pitchFamily="66" charset="0"/>
              </a:rPr>
              <a:t>There is a prevalent theme of spirituality at the Castle, and children are encouraged to show respect to one another and to God at all times</a:t>
            </a:r>
          </a:p>
          <a:p>
            <a:pPr eaLnBrk="1" hangingPunct="1">
              <a:lnSpc>
                <a:spcPct val="90000"/>
              </a:lnSpc>
            </a:pPr>
            <a:r>
              <a:rPr lang="en-GB" altLang="en-US" sz="2400" b="1">
                <a:latin typeface="Comic Sans MS" panose="030F0702030302020204" pitchFamily="66" charset="0"/>
              </a:rPr>
              <a:t>Children will be encouraged to talk openly about their faith and explore their beliefs and feelings honestly and truthfully</a:t>
            </a:r>
          </a:p>
          <a:p>
            <a:pPr eaLnBrk="1" hangingPunct="1">
              <a:lnSpc>
                <a:spcPct val="90000"/>
              </a:lnSpc>
            </a:pPr>
            <a:r>
              <a:rPr lang="en-GB" altLang="en-US" sz="2400" b="1">
                <a:latin typeface="Comic Sans MS" panose="030F0702030302020204" pitchFamily="66" charset="0"/>
              </a:rPr>
              <a:t>Religious worship is creatively integrated at the Castle through drama, symbolism, music, art, reading, meditations/ reflections and of course, the Mass and prayer services</a:t>
            </a:r>
          </a:p>
        </p:txBody>
      </p:sp>
      <p:pic>
        <p:nvPicPr>
          <p:cNvPr id="15364" name="Picture 5" descr="http://www.altoncastle.co.uk/images/electric_maze.jpg">
            <a:extLst>
              <a:ext uri="{FF2B5EF4-FFF2-40B4-BE49-F238E27FC236}">
                <a16:creationId xmlns:a16="http://schemas.microsoft.com/office/drawing/2014/main" id="{972A0E38-7EA2-4FCE-9168-03C91E54F5A2}"/>
              </a:ext>
            </a:extLst>
          </p:cNvPr>
          <p:cNvPicPr>
            <a:picLocks noGrp="1" noChangeAspect="1" noChangeArrowheads="1"/>
          </p:cNvPicPr>
          <p:nvPr>
            <p:ph type="clipArt" sz="half" idx="2"/>
          </p:nvPr>
        </p:nvPicPr>
        <p:blipFill>
          <a:blip r:embed="rId2" r:link="rId3">
            <a:extLst>
              <a:ext uri="{28A0092B-C50C-407E-A947-70E740481C1C}">
                <a14:useLocalDpi xmlns:a14="http://schemas.microsoft.com/office/drawing/2010/main" val="0"/>
              </a:ext>
            </a:extLst>
          </a:blip>
          <a:srcRect/>
          <a:stretch>
            <a:fillRect/>
          </a:stretch>
        </p:blipFill>
        <p:spPr>
          <a:xfrm>
            <a:off x="7848600" y="2133600"/>
            <a:ext cx="2133600" cy="2312988"/>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B9163C9-507D-4CBC-B20C-F4FC7D72024C}"/>
              </a:ext>
            </a:extLst>
          </p:cNvPr>
          <p:cNvPicPr>
            <a:picLocks noChangeAspect="1"/>
          </p:cNvPicPr>
          <p:nvPr/>
        </p:nvPicPr>
        <p:blipFill>
          <a:blip r:embed="rId2"/>
          <a:stretch>
            <a:fillRect/>
          </a:stretch>
        </p:blipFill>
        <p:spPr>
          <a:xfrm>
            <a:off x="2886051" y="0"/>
            <a:ext cx="5651558" cy="657804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Thank you for your support!</a:t>
            </a:r>
            <a:endParaRPr lang="en-US" dirty="0"/>
          </a:p>
        </p:txBody>
      </p:sp>
      <p:pic>
        <p:nvPicPr>
          <p:cNvPr id="2050" name="Picture 2" descr="Questions To Ask For Success | IT Support Georgetown, TX">
            <a:extLst>
              <a:ext uri="{FF2B5EF4-FFF2-40B4-BE49-F238E27FC236}">
                <a16:creationId xmlns:a16="http://schemas.microsoft.com/office/drawing/2014/main" id="{9309253D-C42E-4E93-ADF7-7B560B6AA6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214" y="2160589"/>
            <a:ext cx="8048666" cy="4697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82384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267</TotalTime>
  <Words>809</Words>
  <Application>Microsoft Office PowerPoint</Application>
  <PresentationFormat>Widescreen</PresentationFormat>
  <Paragraphs>67</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Comic Sans MS</vt:lpstr>
      <vt:lpstr>Times New Roman</vt:lpstr>
      <vt:lpstr>Trebuchet MS</vt:lpstr>
      <vt:lpstr>Wingdings 3</vt:lpstr>
      <vt:lpstr>Facet</vt:lpstr>
      <vt:lpstr>Year 5 Alton Castle Meeting</vt:lpstr>
      <vt:lpstr>PowerPoint Presentation</vt:lpstr>
      <vt:lpstr>History</vt:lpstr>
      <vt:lpstr>What is Alton Castle?</vt:lpstr>
      <vt:lpstr>Why do we take our children?</vt:lpstr>
      <vt:lpstr>The Staff</vt:lpstr>
      <vt:lpstr>Accommodation</vt:lpstr>
      <vt:lpstr>Food &amp; Meal Times</vt:lpstr>
      <vt:lpstr>Programme of Events: Day 1</vt:lpstr>
      <vt:lpstr>Programme of Events: Day 2</vt:lpstr>
      <vt:lpstr>Programme of Events: Day 3</vt:lpstr>
      <vt:lpstr>Activities </vt:lpstr>
      <vt:lpstr>The Catholic Ethos</vt:lpstr>
      <vt:lpstr>PowerPoint Presentation</vt:lpstr>
      <vt:lpstr>Thank you for your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Induction Meeting</dc:title>
  <dc:creator>mzoumides</dc:creator>
  <cp:lastModifiedBy>Danika Sigley</cp:lastModifiedBy>
  <cp:revision>67</cp:revision>
  <dcterms:created xsi:type="dcterms:W3CDTF">2019-06-29T19:01:20Z</dcterms:created>
  <dcterms:modified xsi:type="dcterms:W3CDTF">2026-09-10T15:12:53Z</dcterms:modified>
</cp:coreProperties>
</file>