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7"/>
  </p:notesMasterIdLst>
  <p:sldIdLst>
    <p:sldId id="256" r:id="rId2"/>
    <p:sldId id="259" r:id="rId3"/>
    <p:sldId id="258" r:id="rId4"/>
    <p:sldId id="263" r:id="rId5"/>
    <p:sldId id="265" r:id="rId6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1" userDrawn="1">
          <p15:clr>
            <a:srgbClr val="A4A3A4"/>
          </p15:clr>
        </p15:guide>
        <p15:guide id="2" pos="3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82E0"/>
    <a:srgbClr val="EF3C1E"/>
    <a:srgbClr val="294A9A"/>
    <a:srgbClr val="C62B26"/>
    <a:srgbClr val="FFE301"/>
    <a:srgbClr val="202F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3"/>
    <p:restoredTop sz="94695"/>
  </p:normalViewPr>
  <p:slideViewPr>
    <p:cSldViewPr snapToGrid="0">
      <p:cViewPr varScale="1">
        <p:scale>
          <a:sx n="80" d="100"/>
          <a:sy n="80" d="100"/>
        </p:scale>
        <p:origin x="2916" y="-162"/>
      </p:cViewPr>
      <p:guideLst>
        <p:guide orient="horz" pos="351"/>
        <p:guide pos="3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2533E7-6954-495C-962A-1E7E28ACD7D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7DB92-79A5-462C-8ADC-71D026FC2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950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F3C038A-337E-C710-C8D9-37BCCCA9C992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prstGeom prst="rect">
            <a:avLst/>
          </a:prstGeom>
          <a:solidFill>
            <a:srgbClr val="294A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A536ABC-E3CB-C681-FECF-4FE501CB6C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8676568" y="7343962"/>
            <a:ext cx="24912810" cy="5610139"/>
          </a:xfrm>
          <a:prstGeom prst="rect">
            <a:avLst/>
          </a:prstGeom>
        </p:spPr>
      </p:pic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84178B1A-E209-F6E0-C447-E2DA6D72C4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931" y="6470995"/>
            <a:ext cx="6301813" cy="609214"/>
          </a:xfrm>
        </p:spPr>
        <p:txBody>
          <a:bodyPr>
            <a:normAutofit/>
          </a:bodyPr>
          <a:lstStyle>
            <a:lvl1pPr marL="0" indent="0" algn="ctr">
              <a:buNone/>
              <a:defRPr sz="4000" b="1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School name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CD3AD5D6-43D8-EEBA-D844-B03B17345B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930" y="7122073"/>
            <a:ext cx="6301813" cy="1623310"/>
          </a:xfrm>
        </p:spPr>
        <p:txBody>
          <a:bodyPr>
            <a:normAutofit/>
          </a:bodyPr>
          <a:lstStyle>
            <a:lvl1pPr marL="0" indent="0" algn="ctr">
              <a:buNone/>
              <a:defRPr sz="4000" b="1" i="0">
                <a:solidFill>
                  <a:srgbClr val="C62B26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(month) (year) </a:t>
            </a:r>
            <a:br>
              <a:rPr lang="en-US" dirty="0"/>
            </a:br>
            <a:r>
              <a:rPr lang="en-US" dirty="0"/>
              <a:t>Newsletter</a:t>
            </a:r>
          </a:p>
        </p:txBody>
      </p:sp>
      <p:pic>
        <p:nvPicPr>
          <p:cNvPr id="11" name="Picture 10" descr="A circle with colorful hand prints around a heart&#10;&#10;Description automatically generated">
            <a:extLst>
              <a:ext uri="{FF2B5EF4-FFF2-40B4-BE49-F238E27FC236}">
                <a16:creationId xmlns:a16="http://schemas.microsoft.com/office/drawing/2014/main" id="{18DCF35A-ED3F-5823-8208-F37FB788ABE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779837" y="9013059"/>
            <a:ext cx="816618" cy="816618"/>
          </a:xfrm>
          <a:prstGeom prst="rect">
            <a:avLst/>
          </a:prstGeom>
        </p:spPr>
      </p:pic>
      <p:pic>
        <p:nvPicPr>
          <p:cNvPr id="14" name="Picture 13" descr="A gold and red coat of arms&#10;&#10;Description automatically generated">
            <a:extLst>
              <a:ext uri="{FF2B5EF4-FFF2-40B4-BE49-F238E27FC236}">
                <a16:creationId xmlns:a16="http://schemas.microsoft.com/office/drawing/2014/main" id="{669927EF-89CF-2A1A-71AE-E530C0E9D30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002653" y="8928926"/>
            <a:ext cx="530136" cy="981521"/>
          </a:xfrm>
          <a:prstGeom prst="rect">
            <a:avLst/>
          </a:prstGeom>
        </p:spPr>
      </p:pic>
      <p:pic>
        <p:nvPicPr>
          <p:cNvPr id="4" name="Picture 3" descr="A logo with hands holding a heart&#10;&#10;Description automatically generated">
            <a:extLst>
              <a:ext uri="{FF2B5EF4-FFF2-40B4-BE49-F238E27FC236}">
                <a16:creationId xmlns:a16="http://schemas.microsoft.com/office/drawing/2014/main" id="{D75197A2-B136-B8E3-C7E3-36F407B81BC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56857" y="116638"/>
            <a:ext cx="6445958" cy="644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410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92" userDrawn="1">
          <p15:clr>
            <a:srgbClr val="FBAE40"/>
          </p15:clr>
        </p15:guide>
        <p15:guide id="2" pos="27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raphic 31">
            <a:extLst>
              <a:ext uri="{FF2B5EF4-FFF2-40B4-BE49-F238E27FC236}">
                <a16:creationId xmlns:a16="http://schemas.microsoft.com/office/drawing/2014/main" id="{D681066C-82AD-17EB-8E37-67CA5CF480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-2745958" y="-1182013"/>
            <a:ext cx="15073278" cy="3394364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5610D2F5-7E49-69EA-2C9C-75A925702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45082" y="7694627"/>
            <a:ext cx="17797438" cy="4007821"/>
          </a:xfrm>
          <a:prstGeom prst="rect">
            <a:avLst/>
          </a:prstGeom>
        </p:spPr>
      </p:pic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E3770F14-C85D-81B7-F4B8-19E55581C1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6381" y="648465"/>
            <a:ext cx="6329364" cy="443084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727EE0F-0411-0F05-4827-935FA51CF5C9}"/>
              </a:ext>
            </a:extLst>
          </p:cNvPr>
          <p:cNvSpPr/>
          <p:nvPr userDrawn="1"/>
        </p:nvSpPr>
        <p:spPr>
          <a:xfrm>
            <a:off x="626380" y="5345906"/>
            <a:ext cx="6329365" cy="4697442"/>
          </a:xfrm>
          <a:prstGeom prst="roundRect">
            <a:avLst>
              <a:gd name="adj" fmla="val 3458"/>
            </a:avLst>
          </a:prstGeom>
          <a:solidFill>
            <a:srgbClr val="294A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017CEA4-4CBB-1D6E-F614-BEFAEBC5356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544" y="6138521"/>
            <a:ext cx="2819399" cy="3734821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81DBEDCE-1C20-E284-34B0-EBF3CEA1C7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29744" y="5519057"/>
            <a:ext cx="2819399" cy="4354286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71181FC4-E831-A8FF-20D9-3162C7C411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5543" y="5529942"/>
            <a:ext cx="2819399" cy="424543"/>
          </a:xfrm>
        </p:spPr>
        <p:txBody>
          <a:bodyPr>
            <a:norm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Header</a:t>
            </a:r>
          </a:p>
        </p:txBody>
      </p:sp>
    </p:spTree>
    <p:extLst>
      <p:ext uri="{BB962C8B-B14F-4D97-AF65-F5344CB8AC3E}">
        <p14:creationId xmlns:p14="http://schemas.microsoft.com/office/powerpoint/2010/main" val="14729315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38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633DABEE-018C-8424-C5E1-87FB2C4B6E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625747" y="8904962"/>
            <a:ext cx="13522102" cy="3045054"/>
          </a:xfrm>
          <a:prstGeom prst="rect">
            <a:avLst/>
          </a:prstGeom>
        </p:spPr>
      </p:pic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57139E60-35CD-4692-16E1-B280749DA817}"/>
              </a:ext>
            </a:extLst>
          </p:cNvPr>
          <p:cNvSpPr/>
          <p:nvPr userDrawn="1"/>
        </p:nvSpPr>
        <p:spPr>
          <a:xfrm>
            <a:off x="0" y="-370114"/>
            <a:ext cx="7559675" cy="5902375"/>
          </a:xfrm>
          <a:prstGeom prst="roundRect">
            <a:avLst>
              <a:gd name="adj" fmla="val 4755"/>
            </a:avLst>
          </a:prstGeom>
          <a:solidFill>
            <a:srgbClr val="294A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B03973D-C099-A8DB-FD5B-2CF8A2DC90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3930" y="1230086"/>
            <a:ext cx="3109913" cy="3919756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4D45301-6DB0-5B73-5877-0D407576B5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41082" y="569974"/>
            <a:ext cx="3014663" cy="457897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43B67019-4090-05B5-B157-F043043ADD5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3930" y="5823857"/>
            <a:ext cx="3014663" cy="416088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BC2F8A9-E622-C805-0636-2AA44EF9B9B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45832" y="6455230"/>
            <a:ext cx="3109913" cy="3529515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FC185A5A-A889-8A92-1FFB-E684233C9A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3930" y="569976"/>
            <a:ext cx="3109913" cy="424543"/>
          </a:xfrm>
        </p:spPr>
        <p:txBody>
          <a:bodyPr>
            <a:norm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E056DB2F-E41A-5326-B38B-530C9871035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23382" y="5823857"/>
            <a:ext cx="3132363" cy="424543"/>
          </a:xfrm>
        </p:spPr>
        <p:txBody>
          <a:bodyPr>
            <a:normAutofit/>
          </a:bodyPr>
          <a:lstStyle>
            <a:lvl1pPr marL="0" indent="0">
              <a:buNone/>
              <a:defRPr sz="18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Header</a:t>
            </a:r>
          </a:p>
        </p:txBody>
      </p:sp>
    </p:spTree>
    <p:extLst>
      <p:ext uri="{BB962C8B-B14F-4D97-AF65-F5344CB8AC3E}">
        <p14:creationId xmlns:p14="http://schemas.microsoft.com/office/powerpoint/2010/main" val="1006374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633DABEE-018C-8424-C5E1-87FB2C4B6E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-3059747" y="-986340"/>
            <a:ext cx="13133581" cy="2957563"/>
          </a:xfrm>
          <a:prstGeom prst="rect">
            <a:avLst/>
          </a:prstGeom>
        </p:spPr>
      </p:pic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FC185A5A-A889-8A92-1FFB-E684233C9A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7984" y="751497"/>
            <a:ext cx="6417759" cy="343526"/>
          </a:xfrm>
        </p:spPr>
        <p:txBody>
          <a:bodyPr>
            <a:normAutofit/>
          </a:bodyPr>
          <a:lstStyle>
            <a:lvl1pPr marL="0" indent="0" algn="ctr">
              <a:buNone/>
              <a:defRPr sz="18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Header</a:t>
            </a: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248303D5-8F53-8CC6-54BF-41FC3405ACA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741779" y="8510898"/>
            <a:ext cx="13522102" cy="3045054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B03973D-C099-A8DB-FD5B-2CF8A2DC908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70957" y="1309108"/>
            <a:ext cx="6417759" cy="8631208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solidFill>
                  <a:srgbClr val="202F4B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4170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A893E0F-5716-C8D6-594C-C95BBF6A54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753068" y="8465829"/>
            <a:ext cx="13522102" cy="3045054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56E56116-282E-6E01-F177-5084E3A09C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-8303614" y="-1794260"/>
            <a:ext cx="19878580" cy="4476474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F81B3C6E-5FED-F869-1FF6-BDEBFEC7966D}"/>
              </a:ext>
            </a:extLst>
          </p:cNvPr>
          <p:cNvSpPr/>
          <p:nvPr userDrawn="1"/>
        </p:nvSpPr>
        <p:spPr>
          <a:xfrm>
            <a:off x="603930" y="6026313"/>
            <a:ext cx="6351815" cy="4130075"/>
          </a:xfrm>
          <a:prstGeom prst="roundRect">
            <a:avLst>
              <a:gd name="adj" fmla="val 3458"/>
            </a:avLst>
          </a:prstGeom>
          <a:solidFill>
            <a:srgbClr val="294A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C59E4F0D-0C2A-8931-49CF-DE229C7E39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41082" y="650822"/>
            <a:ext cx="3014663" cy="245160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8DD8A7E2-1162-77FE-950C-FD6F9FA9E0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3929" y="1273629"/>
            <a:ext cx="3109913" cy="4430493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" name="Picture Placeholder 9">
            <a:extLst>
              <a:ext uri="{FF2B5EF4-FFF2-40B4-BE49-F238E27FC236}">
                <a16:creationId xmlns:a16="http://schemas.microsoft.com/office/drawing/2014/main" id="{B75163FA-3420-34FF-6264-89BE034111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941082" y="3252515"/>
            <a:ext cx="3014663" cy="245160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9D34BFD1-69CD-57DB-C2DF-7AE96B34E87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3929" y="639935"/>
            <a:ext cx="3109913" cy="424543"/>
          </a:xfrm>
        </p:spPr>
        <p:txBody>
          <a:bodyPr>
            <a:normAutofit/>
          </a:bodyPr>
          <a:lstStyle>
            <a:lvl1pPr marL="0" indent="0">
              <a:buNone/>
              <a:defRPr sz="18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46EDCFE9-7460-176F-B096-A0BBB3724A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9194" y="6982115"/>
            <a:ext cx="2819399" cy="2967428"/>
          </a:xfrm>
        </p:spPr>
        <p:txBody>
          <a:bodyPr>
            <a:norm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A0FDC8F-59EB-F27B-5466-41D013B4816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9193" y="6291942"/>
            <a:ext cx="2819399" cy="424543"/>
          </a:xfrm>
        </p:spPr>
        <p:txBody>
          <a:bodyPr>
            <a:norm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292A772B-EBB0-4AAB-82DA-DDB32BE28F4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941081" y="6291942"/>
            <a:ext cx="2819399" cy="365760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1266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7">
          <p15:clr>
            <a:srgbClr val="FBAE40"/>
          </p15:clr>
        </p15:guide>
        <p15:guide id="2" pos="238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A893E0F-5716-C8D6-594C-C95BBF6A54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753068" y="8465829"/>
            <a:ext cx="13522102" cy="3045054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56E56116-282E-6E01-F177-5084E3A09CD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-8303614" y="-1794260"/>
            <a:ext cx="19878580" cy="4476474"/>
          </a:xfrm>
          <a:prstGeom prst="rect">
            <a:avLst/>
          </a:prstGeom>
        </p:spPr>
      </p:pic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C59E4F0D-0C2A-8931-49CF-DE229C7E39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41082" y="797578"/>
            <a:ext cx="3014663" cy="245160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292A772B-EBB0-4AAB-82DA-DDB32BE28F4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941082" y="3511302"/>
            <a:ext cx="3014663" cy="365760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357CBDBB-C57F-17B4-A9B9-18446B2D2A5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99571" y="768102"/>
            <a:ext cx="3014663" cy="361687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E2373931-19A1-D36E-26AA-DC0E81CB8B1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599571" y="4647089"/>
            <a:ext cx="3014663" cy="252181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7A2FCCE4-E622-64CA-FB97-B4D26D79E9F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2149" y="7431019"/>
            <a:ext cx="6333596" cy="245160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4949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7">
          <p15:clr>
            <a:srgbClr val="FBAE40"/>
          </p15:clr>
        </p15:guide>
        <p15:guide id="2" pos="238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0AA36758-47F2-444D-6126-BF78E5303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928" y="639934"/>
            <a:ext cx="6351817" cy="91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r>
              <a:rPr lang="en-GB" dirty="0"/>
              <a:t>(Key Dates)</a:t>
            </a:r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EC02CA79-188F-A67F-908D-CCD6001356D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3928" y="1756520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E9E7658B-2102-F1A0-8A45-EA9D49A5A55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01147" y="1756520"/>
            <a:ext cx="4054598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3E946D1A-1F63-8584-E748-D66FC72440A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3928" y="2235491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57A4AC49-F438-BFE7-9FE4-4635D2A7D6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01147" y="2235491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3DC4AF8A-7BC6-139F-16DF-62B25DBBE9B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3928" y="2714463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EB4D125-CC73-6E0B-92DB-BD01B5D1795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1147" y="2714463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E5828B2-A932-50DA-F08E-8ACEEF7EA5E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03928" y="3193434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10D7A562-6600-E8FC-24D0-A89A547F026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01147" y="3193434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6E89E0FF-46A0-5FF5-38DA-9ECBDD79F1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3928" y="3672405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1E13E35D-7788-968F-5D63-1688D44CE9B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01147" y="3672405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28B91728-24D1-7E47-B0DA-C28457C093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3928" y="4151376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D3AD30D3-E9C6-8BBE-F5F8-0BB00887031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901147" y="4151376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F8C57E9B-8374-3A58-63D4-F628E2C1517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3928" y="4630349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D0E6C958-3A6D-62C2-F643-9C23B5BE663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901147" y="4630349"/>
            <a:ext cx="404734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123A888F-F9EA-88F7-9D5D-4557F50E674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3928" y="5109320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089C783D-ED63-3B9D-99C2-4DAFE1A3B52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01147" y="5109320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BAA59A33-70C1-0E49-6B0D-77901F1E79A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03928" y="5588292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51112AB8-5AC4-8DE4-6A1B-55B0CD01A7D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01147" y="5588292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DE3E9B24-9391-8389-203B-42FE18EA5A6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3928" y="6067263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8E4F0F8D-011A-C3B7-AECD-8388369B757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901147" y="6067263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EAFA2DED-55F0-1407-3C86-EABCE7F9C7D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03928" y="6546234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9987DCC1-76FF-A95F-C487-2BFF0D72E8B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901147" y="6546234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41" name="Text Placeholder 7">
            <a:extLst>
              <a:ext uri="{FF2B5EF4-FFF2-40B4-BE49-F238E27FC236}">
                <a16:creationId xmlns:a16="http://schemas.microsoft.com/office/drawing/2014/main" id="{0D713D03-567A-48A3-FDE9-32BD66DC342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3928" y="7025205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E13B0997-5AF7-11EB-AFF8-A4F4347EAEF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901147" y="7025205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A8DE996C-FA52-BBC3-D109-801A247DBF2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03928" y="7504178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BAE783D6-AC5E-54E3-3AAA-35969F21422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901147" y="7504178"/>
            <a:ext cx="404734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94941CFB-9AF6-4B67-3CE9-5919011C87B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03928" y="7983149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D93FA398-B4D0-E7EC-D8D3-DE21E3FDB6B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901147" y="7983149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4625F6FE-3AFB-9D5F-F373-1F2A7D2FB20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03928" y="8462121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48" name="Text Placeholder 7">
            <a:extLst>
              <a:ext uri="{FF2B5EF4-FFF2-40B4-BE49-F238E27FC236}">
                <a16:creationId xmlns:a16="http://schemas.microsoft.com/office/drawing/2014/main" id="{9503523B-FA00-B8DA-98B1-DD1971C50A0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2901147" y="8462121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2046CF1C-1630-E89D-7E3B-E41C1B3A640C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03928" y="8941092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50" name="Text Placeholder 7">
            <a:extLst>
              <a:ext uri="{FF2B5EF4-FFF2-40B4-BE49-F238E27FC236}">
                <a16:creationId xmlns:a16="http://schemas.microsoft.com/office/drawing/2014/main" id="{9D39DDCC-E3F1-FC0B-2425-9EF5CCE09EF8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901147" y="8941092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51" name="Text Placeholder 7">
            <a:extLst>
              <a:ext uri="{FF2B5EF4-FFF2-40B4-BE49-F238E27FC236}">
                <a16:creationId xmlns:a16="http://schemas.microsoft.com/office/drawing/2014/main" id="{667CF522-E71C-9C3A-60F8-48E913ED6AA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3928" y="9420063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52" name="Text Placeholder 7">
            <a:extLst>
              <a:ext uri="{FF2B5EF4-FFF2-40B4-BE49-F238E27FC236}">
                <a16:creationId xmlns:a16="http://schemas.microsoft.com/office/drawing/2014/main" id="{D553CC5B-258D-B95F-D792-73B35BF3F76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901147" y="9420063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pic>
        <p:nvPicPr>
          <p:cNvPr id="61" name="Graphic 60">
            <a:extLst>
              <a:ext uri="{FF2B5EF4-FFF2-40B4-BE49-F238E27FC236}">
                <a16:creationId xmlns:a16="http://schemas.microsoft.com/office/drawing/2014/main" id="{59382161-0413-F267-8594-8CC2CCDEC2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3789" y="712367"/>
            <a:ext cx="709345" cy="739233"/>
          </a:xfrm>
          <a:prstGeom prst="rect">
            <a:avLst/>
          </a:prstGeom>
        </p:spPr>
      </p:pic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AA8B881-58BA-4673-09EC-65320E1B5FA3}"/>
              </a:ext>
            </a:extLst>
          </p:cNvPr>
          <p:cNvCxnSpPr>
            <a:cxnSpLocks/>
          </p:cNvCxnSpPr>
          <p:nvPr userDrawn="1"/>
        </p:nvCxnSpPr>
        <p:spPr>
          <a:xfrm>
            <a:off x="2764221" y="1756520"/>
            <a:ext cx="0" cy="8434914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7F3A6638-E330-DD8D-ED9F-6D22EFA26D15}"/>
              </a:ext>
            </a:extLst>
          </p:cNvPr>
          <p:cNvCxnSpPr>
            <a:cxnSpLocks/>
          </p:cNvCxnSpPr>
          <p:nvPr userDrawn="1"/>
        </p:nvCxnSpPr>
        <p:spPr>
          <a:xfrm>
            <a:off x="603928" y="2133600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103D293C-AF63-6FBD-7829-CEA27A9C2171}"/>
              </a:ext>
            </a:extLst>
          </p:cNvPr>
          <p:cNvCxnSpPr>
            <a:cxnSpLocks/>
          </p:cNvCxnSpPr>
          <p:nvPr userDrawn="1"/>
        </p:nvCxnSpPr>
        <p:spPr>
          <a:xfrm>
            <a:off x="603928" y="2617076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5A907D9-FFC1-004C-9DBD-62D4EFF2F031}"/>
              </a:ext>
            </a:extLst>
          </p:cNvPr>
          <p:cNvCxnSpPr>
            <a:cxnSpLocks/>
          </p:cNvCxnSpPr>
          <p:nvPr userDrawn="1"/>
        </p:nvCxnSpPr>
        <p:spPr>
          <a:xfrm>
            <a:off x="614439" y="3090042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18F323B-B4F8-8BE6-BD1C-D889892A4C0F}"/>
              </a:ext>
            </a:extLst>
          </p:cNvPr>
          <p:cNvCxnSpPr>
            <a:cxnSpLocks/>
          </p:cNvCxnSpPr>
          <p:nvPr userDrawn="1"/>
        </p:nvCxnSpPr>
        <p:spPr>
          <a:xfrm>
            <a:off x="611185" y="3568263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22E5804D-94F6-EB9D-B36D-C90D4BA431D2}"/>
              </a:ext>
            </a:extLst>
          </p:cNvPr>
          <p:cNvCxnSpPr>
            <a:cxnSpLocks/>
          </p:cNvCxnSpPr>
          <p:nvPr userDrawn="1"/>
        </p:nvCxnSpPr>
        <p:spPr>
          <a:xfrm>
            <a:off x="611185" y="4046859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848ED08-74BD-4227-FC58-7DD8059A98F8}"/>
              </a:ext>
            </a:extLst>
          </p:cNvPr>
          <p:cNvCxnSpPr>
            <a:cxnSpLocks/>
          </p:cNvCxnSpPr>
          <p:nvPr userDrawn="1"/>
        </p:nvCxnSpPr>
        <p:spPr>
          <a:xfrm>
            <a:off x="611185" y="4525830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0AC4D2A4-A56F-264B-13E7-73CA978A872C}"/>
              </a:ext>
            </a:extLst>
          </p:cNvPr>
          <p:cNvCxnSpPr>
            <a:cxnSpLocks/>
          </p:cNvCxnSpPr>
          <p:nvPr userDrawn="1"/>
        </p:nvCxnSpPr>
        <p:spPr>
          <a:xfrm>
            <a:off x="611185" y="5007431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B964A3CC-4D29-287F-C212-B5675B94C55F}"/>
              </a:ext>
            </a:extLst>
          </p:cNvPr>
          <p:cNvCxnSpPr>
            <a:cxnSpLocks/>
          </p:cNvCxnSpPr>
          <p:nvPr userDrawn="1"/>
        </p:nvCxnSpPr>
        <p:spPr>
          <a:xfrm>
            <a:off x="603928" y="5486402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F3A7571-9E39-4240-0DD2-553F22F8C7BB}"/>
              </a:ext>
            </a:extLst>
          </p:cNvPr>
          <p:cNvCxnSpPr>
            <a:cxnSpLocks/>
          </p:cNvCxnSpPr>
          <p:nvPr userDrawn="1"/>
        </p:nvCxnSpPr>
        <p:spPr>
          <a:xfrm>
            <a:off x="603928" y="5965373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0B5C3F8-E615-7F9E-2921-61C9ADDA571A}"/>
              </a:ext>
            </a:extLst>
          </p:cNvPr>
          <p:cNvCxnSpPr>
            <a:cxnSpLocks/>
          </p:cNvCxnSpPr>
          <p:nvPr userDrawn="1"/>
        </p:nvCxnSpPr>
        <p:spPr>
          <a:xfrm>
            <a:off x="603928" y="6444345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C971752-46C0-5DFC-4711-09C9FBC63BBE}"/>
              </a:ext>
            </a:extLst>
          </p:cNvPr>
          <p:cNvCxnSpPr>
            <a:cxnSpLocks/>
          </p:cNvCxnSpPr>
          <p:nvPr userDrawn="1"/>
        </p:nvCxnSpPr>
        <p:spPr>
          <a:xfrm>
            <a:off x="611185" y="6934202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97F9F208-5CE2-6BBD-A257-B2CB1ACAECBA}"/>
              </a:ext>
            </a:extLst>
          </p:cNvPr>
          <p:cNvCxnSpPr>
            <a:cxnSpLocks/>
          </p:cNvCxnSpPr>
          <p:nvPr userDrawn="1"/>
        </p:nvCxnSpPr>
        <p:spPr>
          <a:xfrm>
            <a:off x="611185" y="7402288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C0CCFE58-4F00-2D18-89E0-9833FB553E4F}"/>
              </a:ext>
            </a:extLst>
          </p:cNvPr>
          <p:cNvCxnSpPr>
            <a:cxnSpLocks/>
          </p:cNvCxnSpPr>
          <p:nvPr userDrawn="1"/>
        </p:nvCxnSpPr>
        <p:spPr>
          <a:xfrm>
            <a:off x="611185" y="7881259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60A9B3B-FD97-ACED-96DB-D0229D872744}"/>
              </a:ext>
            </a:extLst>
          </p:cNvPr>
          <p:cNvCxnSpPr>
            <a:cxnSpLocks/>
          </p:cNvCxnSpPr>
          <p:nvPr userDrawn="1"/>
        </p:nvCxnSpPr>
        <p:spPr>
          <a:xfrm>
            <a:off x="611185" y="8360230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3780007D-8A67-148D-2977-EA9790C7F914}"/>
              </a:ext>
            </a:extLst>
          </p:cNvPr>
          <p:cNvCxnSpPr>
            <a:cxnSpLocks/>
          </p:cNvCxnSpPr>
          <p:nvPr userDrawn="1"/>
        </p:nvCxnSpPr>
        <p:spPr>
          <a:xfrm>
            <a:off x="611185" y="8850087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6E50BFF1-8C4A-650C-1676-00645296C0D7}"/>
              </a:ext>
            </a:extLst>
          </p:cNvPr>
          <p:cNvCxnSpPr>
            <a:cxnSpLocks/>
          </p:cNvCxnSpPr>
          <p:nvPr userDrawn="1"/>
        </p:nvCxnSpPr>
        <p:spPr>
          <a:xfrm>
            <a:off x="611185" y="9329059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8E7B654B-FAFF-7624-6D14-4426119C1EE2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1185" y="9899034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0DF71CD4-BA59-FECD-7675-09DFDBBE7A5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01147" y="9912324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A663FB01-0401-C879-CD6A-5839CA57FEB3}"/>
              </a:ext>
            </a:extLst>
          </p:cNvPr>
          <p:cNvCxnSpPr>
            <a:cxnSpLocks/>
          </p:cNvCxnSpPr>
          <p:nvPr userDrawn="1"/>
        </p:nvCxnSpPr>
        <p:spPr>
          <a:xfrm>
            <a:off x="611185" y="9808031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phic 1">
            <a:extLst>
              <a:ext uri="{FF2B5EF4-FFF2-40B4-BE49-F238E27FC236}">
                <a16:creationId xmlns:a16="http://schemas.microsoft.com/office/drawing/2014/main" id="{71C93E40-9881-FD49-16BA-A016E671C5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61845" y="712367"/>
            <a:ext cx="709345" cy="73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6372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36" userDrawn="1">
          <p15:clr>
            <a:srgbClr val="FBAE40"/>
          </p15:clr>
        </p15:guide>
        <p15:guide id="2" pos="4377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0AA36758-47F2-444D-6126-BF78E5303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928" y="639934"/>
            <a:ext cx="6351817" cy="91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r>
              <a:rPr lang="en-GB" dirty="0"/>
              <a:t>(Well done Chart)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522789CD-6ED7-DF31-74EE-75FA58FDCD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473" y="764632"/>
            <a:ext cx="695622" cy="6662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49AD0EF1-CD22-C6A7-E142-3093DEF136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30245" y="764632"/>
            <a:ext cx="695622" cy="66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378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36">
          <p15:clr>
            <a:srgbClr val="FBAE40"/>
          </p15:clr>
        </p15:guide>
        <p15:guide id="2" pos="4377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0AA36758-47F2-444D-6126-BF78E5303C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928" y="639934"/>
            <a:ext cx="6351817" cy="91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r>
              <a:rPr lang="en-GB" dirty="0"/>
              <a:t>(Key Dates)</a:t>
            </a:r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EC02CA79-188F-A67F-908D-CCD6001356D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3928" y="1708395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E9E7658B-2102-F1A0-8A45-EA9D49A5A55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01147" y="1708395"/>
            <a:ext cx="4054598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3E946D1A-1F63-8584-E748-D66FC72440A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3928" y="2187366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57A4AC49-F438-BFE7-9FE4-4635D2A7D6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01147" y="2187366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3DC4AF8A-7BC6-139F-16DF-62B25DBBE9B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3928" y="2666338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EB4D125-CC73-6E0B-92DB-BD01B5D1795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1147" y="2666338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E5828B2-A932-50DA-F08E-8ACEEF7EA5E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03928" y="3145309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10D7A562-6600-E8FC-24D0-A89A547F026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01147" y="3145309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6E89E0FF-46A0-5FF5-38DA-9ECBDD79F1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3928" y="3624280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1E13E35D-7788-968F-5D63-1688D44CE9B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01147" y="3624280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28B91728-24D1-7E47-B0DA-C28457C093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3928" y="4103251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D3AD30D3-E9C6-8BBE-F5F8-0BB00887031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901147" y="4103251"/>
            <a:ext cx="4027492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F8C57E9B-8374-3A58-63D4-F628E2C1517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3928" y="4582224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D0E6C958-3A6D-62C2-F643-9C23B5BE663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901147" y="4582224"/>
            <a:ext cx="404734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123A888F-F9EA-88F7-9D5D-4557F50E674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3928" y="5061195"/>
            <a:ext cx="2030415" cy="279110"/>
          </a:xfrm>
        </p:spPr>
        <p:txBody>
          <a:bodyPr>
            <a:normAutofit/>
          </a:bodyPr>
          <a:lstStyle>
            <a:lvl1pPr marL="0" indent="0">
              <a:buNone/>
              <a:defRPr sz="14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089C783D-ED63-3B9D-99C2-4DAFE1A3B52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01147" y="5061195"/>
            <a:ext cx="4027491" cy="279110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Event</a:t>
            </a:r>
          </a:p>
        </p:txBody>
      </p:sp>
      <p:pic>
        <p:nvPicPr>
          <p:cNvPr id="61" name="Graphic 60">
            <a:extLst>
              <a:ext uri="{FF2B5EF4-FFF2-40B4-BE49-F238E27FC236}">
                <a16:creationId xmlns:a16="http://schemas.microsoft.com/office/drawing/2014/main" id="{59382161-0413-F267-8594-8CC2CCDEC2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3789" y="712367"/>
            <a:ext cx="709345" cy="739233"/>
          </a:xfrm>
          <a:prstGeom prst="rect">
            <a:avLst/>
          </a:prstGeom>
        </p:spPr>
      </p:pic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AA8B881-58BA-4673-09EC-65320E1B5FA3}"/>
              </a:ext>
            </a:extLst>
          </p:cNvPr>
          <p:cNvCxnSpPr>
            <a:cxnSpLocks/>
          </p:cNvCxnSpPr>
          <p:nvPr userDrawn="1"/>
        </p:nvCxnSpPr>
        <p:spPr>
          <a:xfrm>
            <a:off x="2764221" y="1708395"/>
            <a:ext cx="0" cy="3729882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7F3A6638-E330-DD8D-ED9F-6D22EFA26D15}"/>
              </a:ext>
            </a:extLst>
          </p:cNvPr>
          <p:cNvCxnSpPr>
            <a:cxnSpLocks/>
          </p:cNvCxnSpPr>
          <p:nvPr userDrawn="1"/>
        </p:nvCxnSpPr>
        <p:spPr>
          <a:xfrm>
            <a:off x="603928" y="2085475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103D293C-AF63-6FBD-7829-CEA27A9C2171}"/>
              </a:ext>
            </a:extLst>
          </p:cNvPr>
          <p:cNvCxnSpPr>
            <a:cxnSpLocks/>
          </p:cNvCxnSpPr>
          <p:nvPr userDrawn="1"/>
        </p:nvCxnSpPr>
        <p:spPr>
          <a:xfrm>
            <a:off x="603928" y="2568951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5A907D9-FFC1-004C-9DBD-62D4EFF2F031}"/>
              </a:ext>
            </a:extLst>
          </p:cNvPr>
          <p:cNvCxnSpPr>
            <a:cxnSpLocks/>
          </p:cNvCxnSpPr>
          <p:nvPr userDrawn="1"/>
        </p:nvCxnSpPr>
        <p:spPr>
          <a:xfrm>
            <a:off x="614439" y="3041917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18F323B-B4F8-8BE6-BD1C-D889892A4C0F}"/>
              </a:ext>
            </a:extLst>
          </p:cNvPr>
          <p:cNvCxnSpPr>
            <a:cxnSpLocks/>
          </p:cNvCxnSpPr>
          <p:nvPr userDrawn="1"/>
        </p:nvCxnSpPr>
        <p:spPr>
          <a:xfrm>
            <a:off x="611185" y="3520138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22E5804D-94F6-EB9D-B36D-C90D4BA431D2}"/>
              </a:ext>
            </a:extLst>
          </p:cNvPr>
          <p:cNvCxnSpPr>
            <a:cxnSpLocks/>
          </p:cNvCxnSpPr>
          <p:nvPr userDrawn="1"/>
        </p:nvCxnSpPr>
        <p:spPr>
          <a:xfrm>
            <a:off x="611185" y="3998734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848ED08-74BD-4227-FC58-7DD8059A98F8}"/>
              </a:ext>
            </a:extLst>
          </p:cNvPr>
          <p:cNvCxnSpPr>
            <a:cxnSpLocks/>
          </p:cNvCxnSpPr>
          <p:nvPr userDrawn="1"/>
        </p:nvCxnSpPr>
        <p:spPr>
          <a:xfrm>
            <a:off x="611185" y="4477705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0AC4D2A4-A56F-264B-13E7-73CA978A872C}"/>
              </a:ext>
            </a:extLst>
          </p:cNvPr>
          <p:cNvCxnSpPr>
            <a:cxnSpLocks/>
          </p:cNvCxnSpPr>
          <p:nvPr userDrawn="1"/>
        </p:nvCxnSpPr>
        <p:spPr>
          <a:xfrm>
            <a:off x="611185" y="4959306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B964A3CC-4D29-287F-C212-B5675B94C55F}"/>
              </a:ext>
            </a:extLst>
          </p:cNvPr>
          <p:cNvCxnSpPr>
            <a:cxnSpLocks/>
          </p:cNvCxnSpPr>
          <p:nvPr userDrawn="1"/>
        </p:nvCxnSpPr>
        <p:spPr>
          <a:xfrm>
            <a:off x="603928" y="5438277"/>
            <a:ext cx="6344560" cy="0"/>
          </a:xfrm>
          <a:prstGeom prst="line">
            <a:avLst/>
          </a:prstGeom>
          <a:ln w="28575">
            <a:solidFill>
              <a:srgbClr val="294A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phic 1">
            <a:extLst>
              <a:ext uri="{FF2B5EF4-FFF2-40B4-BE49-F238E27FC236}">
                <a16:creationId xmlns:a16="http://schemas.microsoft.com/office/drawing/2014/main" id="{71C93E40-9881-FD49-16BA-A016E671C5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61845" y="712367"/>
            <a:ext cx="709345" cy="739233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2A5556A-0763-0775-4019-423BEE43AB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4473" y="5762836"/>
            <a:ext cx="695622" cy="6662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063DAFA-604C-4046-2FD5-3E098429452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30245" y="5762836"/>
            <a:ext cx="695622" cy="666200"/>
          </a:xfrm>
          <a:prstGeom prst="rect">
            <a:avLst/>
          </a:prstGeom>
        </p:spPr>
      </p:pic>
      <p:sp>
        <p:nvSpPr>
          <p:cNvPr id="130" name="Text Placeholder 129">
            <a:extLst>
              <a:ext uri="{FF2B5EF4-FFF2-40B4-BE49-F238E27FC236}">
                <a16:creationId xmlns:a16="http://schemas.microsoft.com/office/drawing/2014/main" id="{0B5E7A9B-C6BC-049E-57FB-999BF10685CF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603928" y="5620667"/>
            <a:ext cx="6344560" cy="9315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4000" b="1" i="0">
                <a:solidFill>
                  <a:srgbClr val="294A9A"/>
                </a:solidFill>
                <a:latin typeface="Barlow" pitchFamily="2" charset="77"/>
              </a:defRPr>
            </a:lvl1pPr>
          </a:lstStyle>
          <a:p>
            <a:pPr lvl="0"/>
            <a:r>
              <a:rPr lang="en-US" dirty="0"/>
              <a:t>(Well Done Chart)</a:t>
            </a:r>
          </a:p>
        </p:txBody>
      </p:sp>
    </p:spTree>
    <p:extLst>
      <p:ext uri="{BB962C8B-B14F-4D97-AF65-F5344CB8AC3E}">
        <p14:creationId xmlns:p14="http://schemas.microsoft.com/office/powerpoint/2010/main" val="29058851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36">
          <p15:clr>
            <a:srgbClr val="FBAE40"/>
          </p15:clr>
        </p15:guide>
        <p15:guide id="2" pos="437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CC75A-1E7F-E349-B0FD-65CBCD1CDFDB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F7EB6-ED82-0B48-A15C-78243B439C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197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4" r:id="rId2"/>
    <p:sldLayoutId id="2147483673" r:id="rId3"/>
    <p:sldLayoutId id="2147483680" r:id="rId4"/>
    <p:sldLayoutId id="2147483675" r:id="rId5"/>
    <p:sldLayoutId id="2147483681" r:id="rId6"/>
    <p:sldLayoutId id="2147483676" r:id="rId7"/>
    <p:sldLayoutId id="2147483677" r:id="rId8"/>
    <p:sldLayoutId id="2147483679" r:id="rId9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tmarysstoke.co.uk/page/?title=Class+Pages&amp;pid=52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stmarysstoke.co.uk/page/?title=School+Meals&amp;pid=71" TargetMode="External"/><Relationship Id="rId2" Type="http://schemas.openxmlformats.org/officeDocument/2006/relationships/hyperlink" Target="https://www.stmarysstoke.co.uk/page/?title=Term+Dates&amp;pid=122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11" Type="http://schemas.openxmlformats.org/officeDocument/2006/relationships/image" Target="../media/image19.png"/><Relationship Id="rId5" Type="http://schemas.openxmlformats.org/officeDocument/2006/relationships/image" Target="../media/image15.jpe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stmarysstoke.co.uk/calendar/?calid=1&amp;pid=8&amp;viewid=1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emf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AEBFB5-364D-8C68-3FC6-B7E7D940B6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St. Mary’s Catholic Academy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01CA82-DEEF-25DB-6207-05858F29C14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November 2024</a:t>
            </a:r>
          </a:p>
          <a:p>
            <a:r>
              <a:rPr lang="en-US" dirty="0"/>
              <a:t>Messenger</a:t>
            </a:r>
          </a:p>
        </p:txBody>
      </p:sp>
    </p:spTree>
    <p:extLst>
      <p:ext uri="{BB962C8B-B14F-4D97-AF65-F5344CB8AC3E}">
        <p14:creationId xmlns:p14="http://schemas.microsoft.com/office/powerpoint/2010/main" val="4215346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B43FBDE2-1FC3-419F-A510-7464935201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575" y="583565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059931-A0B2-4436-8291-D0700FAC4507}"/>
              </a:ext>
            </a:extLst>
          </p:cNvPr>
          <p:cNvSpPr txBox="1"/>
          <p:nvPr/>
        </p:nvSpPr>
        <p:spPr>
          <a:xfrm>
            <a:off x="710533" y="1550369"/>
            <a:ext cx="5931567" cy="5900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Dear parents/carers,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Welcome back to a new half term. The children have all come back to school with great enthusiasm and a great attitude to learning, which is as always great to see.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Monday 11</a:t>
            </a:r>
            <a:r>
              <a:rPr lang="en-GB" sz="12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the Catholic church honours St. Martin of Tours, he was soldier who left his post in the Roman army to become a “soldier of Christ” as a monk and later bishop. We will come together to commemorate Armistice Day. The children and staff will take part in prayer and a two-minute silence.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Also on Monday 11th November we will also begin our anti-bullying week. The national theme for the week this year is ‘Choose Respect’. On Tuesday 12</a:t>
            </a:r>
            <a:r>
              <a:rPr lang="en-GB" sz="12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November, we will take part in ‘Odd Socks Day.’ You will be receiving further communication about how we are marking this week as a school.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Thursday 21</a:t>
            </a:r>
            <a:r>
              <a:rPr lang="en-GB" sz="12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we will be holding a maths information morning and evening. This session will share the how we teach maths at school and how you can support this at home. Following this, on Friday 22</a:t>
            </a:r>
            <a:r>
              <a:rPr lang="en-GB" sz="12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November, there will be a watch me learn session where you can observe your child taking part in a maths lesson.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Wednesday 27</a:t>
            </a:r>
            <a:r>
              <a:rPr lang="en-GB" sz="12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we will be holding our prospective parents’ session for the foundation stage at 2pm and 6pm. If your child will be 3 years old on the 1st September 2025, the applications can be made online via this link School admissions | Stoke-on-Trent. Similarly, the application process for the reception class is now open – this is for children who will be 4 on the 1st September 2025. Applications for the reception class need to be made directly through the authority and this closes on 15th January 2025.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 D Statham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School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314450" algn="l"/>
              </a:tabLst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4C26A6-2F0D-4964-9106-C6CE2AE71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14" y="7266677"/>
            <a:ext cx="5747004" cy="212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43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158204B1-C9FC-41EA-B589-C9A3C74B7B23}"/>
              </a:ext>
            </a:extLst>
          </p:cNvPr>
          <p:cNvSpPr/>
          <p:nvPr/>
        </p:nvSpPr>
        <p:spPr>
          <a:xfrm>
            <a:off x="126925" y="8492691"/>
            <a:ext cx="3564397" cy="208477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D76A472-3FEC-400D-BA1A-0CA7444C6582}"/>
              </a:ext>
            </a:extLst>
          </p:cNvPr>
          <p:cNvSpPr/>
          <p:nvPr/>
        </p:nvSpPr>
        <p:spPr>
          <a:xfrm>
            <a:off x="3887713" y="8884114"/>
            <a:ext cx="3564397" cy="169335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53B88D8-8735-40CC-8C34-3C72F88F3C0B}"/>
              </a:ext>
            </a:extLst>
          </p:cNvPr>
          <p:cNvSpPr/>
          <p:nvPr/>
        </p:nvSpPr>
        <p:spPr>
          <a:xfrm>
            <a:off x="3892331" y="7290180"/>
            <a:ext cx="3564397" cy="152239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4111B6B-844D-4CEF-B8FB-48EAD4EBCD22}"/>
              </a:ext>
            </a:extLst>
          </p:cNvPr>
          <p:cNvSpPr/>
          <p:nvPr/>
        </p:nvSpPr>
        <p:spPr>
          <a:xfrm>
            <a:off x="3895219" y="5697385"/>
            <a:ext cx="3564397" cy="152239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https://www.stmarysstoke.co.uk/page/?title=School+Meals&amp;pid=71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E3D0FAA-1208-4B3B-A88A-983AC7313923}"/>
              </a:ext>
            </a:extLst>
          </p:cNvPr>
          <p:cNvSpPr/>
          <p:nvPr/>
        </p:nvSpPr>
        <p:spPr>
          <a:xfrm>
            <a:off x="130708" y="6878540"/>
            <a:ext cx="3564397" cy="152239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AB4C852-FA85-417D-B039-49A4DA509083}"/>
              </a:ext>
            </a:extLst>
          </p:cNvPr>
          <p:cNvSpPr/>
          <p:nvPr/>
        </p:nvSpPr>
        <p:spPr>
          <a:xfrm>
            <a:off x="4085612" y="154972"/>
            <a:ext cx="2981090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your child is absent from school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Please telephone the school on              01782 234820,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email office@stmarysnewman.co.uk         no later than 9.30am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ACD9B-6541-42B1-B6BB-0379C11CDC3C}"/>
              </a:ext>
            </a:extLst>
          </p:cNvPr>
          <p:cNvSpPr/>
          <p:nvPr/>
        </p:nvSpPr>
        <p:spPr>
          <a:xfrm>
            <a:off x="3837404" y="-54997"/>
            <a:ext cx="3548649" cy="152239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A0AD109-7567-42E5-A1CC-D76C03C7834A}"/>
              </a:ext>
            </a:extLst>
          </p:cNvPr>
          <p:cNvSpPr/>
          <p:nvPr/>
        </p:nvSpPr>
        <p:spPr>
          <a:xfrm>
            <a:off x="237999" y="3346212"/>
            <a:ext cx="354865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000" b="1" u="sng" kern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000" b="1" u="sng" kern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000" b="1" u="sng" kern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b="1" u="sng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AUTUMN  TERM</a:t>
            </a:r>
            <a:endParaRPr lang="en-US" sz="1000" kern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000" kern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Inset day Monday 4</a:t>
            </a:r>
            <a:r>
              <a:rPr lang="en-US" sz="1000" kern="14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000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November</a:t>
            </a:r>
          </a:p>
          <a:p>
            <a:pPr algn="ctr"/>
            <a:r>
              <a:rPr lang="en-US" sz="1000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opens to pupils Tuesday 5</a:t>
            </a:r>
            <a:r>
              <a:rPr lang="en-US" sz="1000" kern="14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000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November</a:t>
            </a:r>
          </a:p>
          <a:p>
            <a:pPr algn="ctr"/>
            <a:r>
              <a:rPr lang="en-US" sz="1000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closes Friday 20</a:t>
            </a:r>
            <a:r>
              <a:rPr lang="en-US" sz="1000" kern="14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000" kern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December</a:t>
            </a:r>
          </a:p>
          <a:p>
            <a:r>
              <a:rPr lang="en-US" sz="1200" kern="1400" dirty="0">
                <a:solidFill>
                  <a:schemeClr val="bg1"/>
                </a:solidFill>
                <a:latin typeface="Times New Roman" panose="02020603050405020304" pitchFamily="18" charset="0"/>
              </a:rPr>
              <a:t> </a:t>
            </a:r>
            <a:endParaRPr lang="en-US" sz="1200" kern="1400" dirty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9086DC-0FA6-4FC8-9821-E318873FCFF1}"/>
              </a:ext>
            </a:extLst>
          </p:cNvPr>
          <p:cNvSpPr/>
          <p:nvPr/>
        </p:nvSpPr>
        <p:spPr>
          <a:xfrm>
            <a:off x="142259" y="3765466"/>
            <a:ext cx="3571581" cy="177765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4F2A0EA-74F3-4BA3-98EB-67B89F4BE106}"/>
              </a:ext>
            </a:extLst>
          </p:cNvPr>
          <p:cNvSpPr/>
          <p:nvPr/>
        </p:nvSpPr>
        <p:spPr>
          <a:xfrm>
            <a:off x="238000" y="3448527"/>
            <a:ext cx="35486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kern="1400" dirty="0">
                <a:solidFill>
                  <a:schemeClr val="bg1"/>
                </a:solidFill>
                <a:latin typeface="Times New Roman" panose="02020603050405020304" pitchFamily="18" charset="0"/>
              </a:rPr>
              <a:t> </a:t>
            </a:r>
            <a:endParaRPr lang="en-US" sz="1200" kern="1400" dirty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24FF0D-6D98-46BF-91EB-99BF9C5C4BF6}"/>
              </a:ext>
            </a:extLst>
          </p:cNvPr>
          <p:cNvSpPr txBox="1"/>
          <p:nvPr/>
        </p:nvSpPr>
        <p:spPr>
          <a:xfrm>
            <a:off x="26126" y="4709894"/>
            <a:ext cx="391864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kern="1400" dirty="0">
                <a:solidFill>
                  <a:schemeClr val="bg1"/>
                </a:solidFill>
                <a:latin typeface="Arial" panose="020B0604020202020204" pitchFamily="34" charset="0"/>
              </a:rPr>
              <a:t> 2024/25 dates are available on our website,                  </a:t>
            </a:r>
          </a:p>
          <a:p>
            <a:pPr algn="ctr"/>
            <a:endParaRPr lang="en-US" sz="1100" kern="1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1100" kern="1400" dirty="0">
                <a:solidFill>
                  <a:schemeClr val="bg1"/>
                </a:solidFill>
                <a:latin typeface="Arial" panose="020B0604020202020204" pitchFamily="34" charset="0"/>
              </a:rPr>
              <a:t>please click on the link below: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Term Dates 2024/2025 link</a:t>
            </a:r>
            <a:endParaRPr lang="en-US" sz="1200" b="1" kern="14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AC3ECEF-7B89-4092-98D4-597BBEEB482B}"/>
              </a:ext>
            </a:extLst>
          </p:cNvPr>
          <p:cNvSpPr/>
          <p:nvPr/>
        </p:nvSpPr>
        <p:spPr>
          <a:xfrm>
            <a:off x="150132" y="-54997"/>
            <a:ext cx="3548649" cy="13386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76364D6-E5B1-4041-A215-8B9E4C3BE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" t="23639" r="5321" b="17793"/>
          <a:stretch>
            <a:fillRect/>
          </a:stretch>
        </p:blipFill>
        <p:spPr bwMode="auto">
          <a:xfrm>
            <a:off x="1243617" y="1437924"/>
            <a:ext cx="1225017" cy="629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0E6C710-B878-4BCE-B534-EE54AD5DE9F6}"/>
              </a:ext>
            </a:extLst>
          </p:cNvPr>
          <p:cNvSpPr/>
          <p:nvPr/>
        </p:nvSpPr>
        <p:spPr>
          <a:xfrm>
            <a:off x="150132" y="1333092"/>
            <a:ext cx="3548649" cy="23071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5270DF-D745-4146-BB63-54B4767BE630}"/>
              </a:ext>
            </a:extLst>
          </p:cNvPr>
          <p:cNvSpPr txBox="1"/>
          <p:nvPr/>
        </p:nvSpPr>
        <p:spPr>
          <a:xfrm>
            <a:off x="170436" y="2054165"/>
            <a:ext cx="35080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 important that we hold up to date information on our pupils.</a:t>
            </a:r>
          </a:p>
          <a:p>
            <a:pPr algn="ctr"/>
            <a:endParaRPr lang="en-U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 you know that you are able to make changes to contact details on Arbor yourself?</a:t>
            </a:r>
          </a:p>
          <a:p>
            <a:pPr algn="ctr"/>
            <a:endParaRPr lang="en-U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you need to do is log into the account and make the changes, we will receive notification of those changes and approve.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FEFC07-E062-444F-925B-347794FFED9E}"/>
              </a:ext>
            </a:extLst>
          </p:cNvPr>
          <p:cNvSpPr txBox="1"/>
          <p:nvPr/>
        </p:nvSpPr>
        <p:spPr>
          <a:xfrm>
            <a:off x="427890" y="50398"/>
            <a:ext cx="30232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294A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ensure that medical and dental  appointments are booked outside of school hours where possible.</a:t>
            </a:r>
          </a:p>
          <a:p>
            <a:pPr algn="ctr"/>
            <a:r>
              <a:rPr lang="en-US" sz="1100" dirty="0">
                <a:solidFill>
                  <a:srgbClr val="294A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an appointment is unavoidable please ensure your child is absent for a minimal amount of time from school. </a:t>
            </a:r>
            <a:endParaRPr lang="en-GB" sz="1100" dirty="0">
              <a:solidFill>
                <a:srgbClr val="294A9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BC57A3B-863A-4413-810E-46E1CDE74ECB}"/>
              </a:ext>
            </a:extLst>
          </p:cNvPr>
          <p:cNvSpPr/>
          <p:nvPr/>
        </p:nvSpPr>
        <p:spPr>
          <a:xfrm>
            <a:off x="134010" y="5637899"/>
            <a:ext cx="3564398" cy="113347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dirty="0">
                <a:latin typeface="+mj-lt"/>
                <a:cs typeface="Arial" panose="020B0604020202020204" pitchFamily="34" charset="0"/>
              </a:rPr>
              <a:t>Our next St Mary’s family Mass is being held on </a:t>
            </a:r>
          </a:p>
          <a:p>
            <a:r>
              <a:rPr lang="en-US" sz="1800" dirty="0">
                <a:latin typeface="+mj-lt"/>
                <a:cs typeface="Arial" panose="020B0604020202020204" pitchFamily="34" charset="0"/>
              </a:rPr>
              <a:t>Sunday 1</a:t>
            </a:r>
            <a:r>
              <a:rPr lang="en-US" sz="1800" baseline="30000" dirty="0">
                <a:latin typeface="+mj-lt"/>
                <a:cs typeface="Arial" panose="020B0604020202020204" pitchFamily="34" charset="0"/>
              </a:rPr>
              <a:t>st</a:t>
            </a:r>
            <a:r>
              <a:rPr lang="en-US" sz="1800" dirty="0">
                <a:latin typeface="+mj-lt"/>
                <a:cs typeface="Arial" panose="020B0604020202020204" pitchFamily="34" charset="0"/>
              </a:rPr>
              <a:t> December at 10am. It will be lovely to see you there. </a:t>
            </a:r>
            <a:endParaRPr lang="en-GB" sz="18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0A12BAF-7D8C-4F7B-9DF5-CF145DE71431}"/>
              </a:ext>
            </a:extLst>
          </p:cNvPr>
          <p:cNvSpPr txBox="1"/>
          <p:nvPr/>
        </p:nvSpPr>
        <p:spPr>
          <a:xfrm>
            <a:off x="1139698" y="5747210"/>
            <a:ext cx="22532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latin typeface="+mj-lt"/>
                <a:cs typeface="Arial" panose="020B0604020202020204" pitchFamily="34" charset="0"/>
              </a:rPr>
              <a:t>Our next St Mary’s family Mass is being held on </a:t>
            </a:r>
          </a:p>
          <a:p>
            <a:r>
              <a:rPr lang="en-US" sz="1200" dirty="0">
                <a:latin typeface="+mj-lt"/>
                <a:cs typeface="Arial" panose="020B0604020202020204" pitchFamily="34" charset="0"/>
              </a:rPr>
              <a:t>Sunday 1</a:t>
            </a:r>
            <a:r>
              <a:rPr lang="en-US" sz="1200" baseline="30000" dirty="0">
                <a:latin typeface="+mj-lt"/>
                <a:cs typeface="Arial" panose="020B0604020202020204" pitchFamily="34" charset="0"/>
              </a:rPr>
              <a:t>st</a:t>
            </a:r>
            <a:r>
              <a:rPr lang="en-US" sz="1200" dirty="0">
                <a:latin typeface="+mj-lt"/>
                <a:cs typeface="Arial" panose="020B0604020202020204" pitchFamily="34" charset="0"/>
              </a:rPr>
              <a:t> December at 10am. It will be lovely to see you there. </a:t>
            </a:r>
            <a:endParaRPr lang="en-GB" sz="12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2" name="Picture 10" descr="Saint Catherine of Siena Roman Catholic ...">
            <a:extLst>
              <a:ext uri="{FF2B5EF4-FFF2-40B4-BE49-F238E27FC236}">
                <a16:creationId xmlns:a16="http://schemas.microsoft.com/office/drawing/2014/main" id="{B2AB5B32-AE9E-4F22-866F-3F35A4AFB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00" y="5693285"/>
            <a:ext cx="590201" cy="99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Reminder Images – Browse 1,411,404 ...">
            <a:extLst>
              <a:ext uri="{FF2B5EF4-FFF2-40B4-BE49-F238E27FC236}">
                <a16:creationId xmlns:a16="http://schemas.microsoft.com/office/drawing/2014/main" id="{EDA29858-D466-42D1-B1AE-C3BFE7E49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492" y="6914547"/>
            <a:ext cx="1217142" cy="80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5F0BFFF-856E-4215-B1AD-25626325078A}"/>
              </a:ext>
            </a:extLst>
          </p:cNvPr>
          <p:cNvSpPr txBox="1"/>
          <p:nvPr/>
        </p:nvSpPr>
        <p:spPr>
          <a:xfrm>
            <a:off x="237999" y="7546524"/>
            <a:ext cx="334741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latin typeface="+mj-lt"/>
                <a:cs typeface="Arial" panose="020B0604020202020204" pitchFamily="34" charset="0"/>
              </a:rPr>
              <a:t>Please ensure that parental consent is completed by the deadline date, the school office spend time unnecessarily chasing confirmation of payment/consent. </a:t>
            </a:r>
            <a:endParaRPr lang="en-GB" sz="12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8" name="Picture 10" descr="Child Nutrition Services / Menus">
            <a:extLst>
              <a:ext uri="{FF2B5EF4-FFF2-40B4-BE49-F238E27FC236}">
                <a16:creationId xmlns:a16="http://schemas.microsoft.com/office/drawing/2014/main" id="{D9D44660-5269-40A6-8B4A-5BB3F05DE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801" y="5811711"/>
            <a:ext cx="1352715" cy="63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60E011F-ADA4-4925-A3B7-238DF160170B}"/>
              </a:ext>
            </a:extLst>
          </p:cNvPr>
          <p:cNvSpPr txBox="1"/>
          <p:nvPr/>
        </p:nvSpPr>
        <p:spPr>
          <a:xfrm>
            <a:off x="3786649" y="6457651"/>
            <a:ext cx="3809364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Our menu has changed, please click on the link below to view this terms menu’s:</a:t>
            </a:r>
          </a:p>
          <a:p>
            <a:pPr algn="ctr"/>
            <a:endParaRPr lang="en-US" sz="1100" kern="1400" dirty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1" name="TextBox 30">
            <a:hlinkClick r:id="rId7"/>
            <a:extLst>
              <a:ext uri="{FF2B5EF4-FFF2-40B4-BE49-F238E27FC236}">
                <a16:creationId xmlns:a16="http://schemas.microsoft.com/office/drawing/2014/main" id="{14B2F393-0153-49BA-B16E-1BFF3B720D10}"/>
              </a:ext>
            </a:extLst>
          </p:cNvPr>
          <p:cNvSpPr txBox="1"/>
          <p:nvPr/>
        </p:nvSpPr>
        <p:spPr>
          <a:xfrm>
            <a:off x="5001312" y="6826045"/>
            <a:ext cx="356439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hlinkClick r:id="rId7"/>
              </a:rPr>
              <a:t>Autumn 2 menu</a:t>
            </a:r>
            <a:endParaRPr lang="en-GB" sz="14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3C03BF1-46C5-43FA-A2BB-D8B975C41B63}"/>
              </a:ext>
            </a:extLst>
          </p:cNvPr>
          <p:cNvSpPr txBox="1"/>
          <p:nvPr/>
        </p:nvSpPr>
        <p:spPr>
          <a:xfrm>
            <a:off x="4411509" y="8431063"/>
            <a:ext cx="240044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hlinkClick r:id="rId8"/>
              </a:rPr>
              <a:t>Class page link</a:t>
            </a:r>
            <a:endParaRPr lang="en-GB" sz="11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708DF30-1479-4521-ACE4-B0EBF61A391F}"/>
              </a:ext>
            </a:extLst>
          </p:cNvPr>
          <p:cNvSpPr txBox="1"/>
          <p:nvPr/>
        </p:nvSpPr>
        <p:spPr>
          <a:xfrm>
            <a:off x="3769847" y="7420805"/>
            <a:ext cx="3809364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This term’s curriculum will be uploaded to your </a:t>
            </a:r>
          </a:p>
          <a:p>
            <a:pPr algn="ctr"/>
            <a:r>
              <a:rPr lang="en-US" sz="11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child's class page under ½ termly curriculum by Monday. </a:t>
            </a:r>
          </a:p>
          <a:p>
            <a:pPr algn="ctr"/>
            <a:r>
              <a:rPr lang="en-US" sz="11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 </a:t>
            </a:r>
          </a:p>
          <a:p>
            <a:pPr algn="ctr"/>
            <a:r>
              <a:rPr lang="en-US" sz="11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Please click on the link below which will</a:t>
            </a:r>
          </a:p>
          <a:p>
            <a:pPr algn="ctr"/>
            <a:r>
              <a:rPr lang="en-US" sz="11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take you through to our website.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E1ECC8D-532F-4E08-93C9-77814CE0D0B2}"/>
              </a:ext>
            </a:extLst>
          </p:cNvPr>
          <p:cNvSpPr txBox="1"/>
          <p:nvPr/>
        </p:nvSpPr>
        <p:spPr>
          <a:xfrm>
            <a:off x="3944766" y="9561807"/>
            <a:ext cx="35643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</a:pPr>
            <a:r>
              <a:rPr lang="en-US" sz="12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 Light" panose="020F0302020204030204" pitchFamily="34" charset="0"/>
              </a:rPr>
              <a:t>This half term </a:t>
            </a:r>
            <a:r>
              <a:rPr lang="en-US" sz="1200" b="1" kern="1400" dirty="0">
                <a:solidFill>
                  <a:srgbClr val="000000"/>
                </a:solidFill>
                <a:latin typeface="Calibri Light" panose="020F0302020204030204" pitchFamily="34" charset="0"/>
              </a:rPr>
              <a:t>Year 4  and Year</a:t>
            </a:r>
            <a:r>
              <a:rPr lang="en-US" sz="12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 Light" panose="020F0302020204030204" pitchFamily="34" charset="0"/>
              </a:rPr>
              <a:t> </a:t>
            </a:r>
            <a:r>
              <a:rPr lang="en-US" sz="1200" b="1" kern="1400" dirty="0">
                <a:solidFill>
                  <a:srgbClr val="000000"/>
                </a:solidFill>
                <a:latin typeface="Calibri Light" panose="020F0302020204030204" pitchFamily="34" charset="0"/>
              </a:rPr>
              <a:t>6</a:t>
            </a:r>
            <a:r>
              <a:rPr lang="en-US" sz="12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 Light" panose="020F0302020204030204" pitchFamily="34" charset="0"/>
              </a:rPr>
              <a:t> will take part in Forrest school. </a:t>
            </a:r>
            <a:endParaRPr lang="en-US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</a:pPr>
            <a:r>
              <a:rPr lang="en-US" sz="12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 Light" panose="020F0302020204030204" pitchFamily="34" charset="0"/>
              </a:rPr>
              <a:t>Please ensure appropriate outdoor </a:t>
            </a:r>
            <a:endParaRPr lang="en-US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</a:pPr>
            <a:r>
              <a:rPr lang="en-US" sz="12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 Light" panose="020F0302020204030204" pitchFamily="34" charset="0"/>
              </a:rPr>
              <a:t>clothing and footwear for wet/cold weather is brought into school every Wednesday.</a:t>
            </a:r>
            <a:endParaRPr lang="en-US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36" name="Picture 2">
            <a:extLst>
              <a:ext uri="{FF2B5EF4-FFF2-40B4-BE49-F238E27FC236}">
                <a16:creationId xmlns:a16="http://schemas.microsoft.com/office/drawing/2014/main" id="{043A9194-3037-4896-9E1C-96BB6912E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2" t="41997" r="39095" b="30075"/>
          <a:stretch>
            <a:fillRect/>
          </a:stretch>
        </p:blipFill>
        <p:spPr bwMode="auto">
          <a:xfrm>
            <a:off x="4766760" y="8933569"/>
            <a:ext cx="1618795" cy="648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2757C0-71E7-41F5-9B04-95DA4BF0694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59044" t="21907" r="5144" b="27162"/>
          <a:stretch/>
        </p:blipFill>
        <p:spPr>
          <a:xfrm>
            <a:off x="3892330" y="1664048"/>
            <a:ext cx="3511717" cy="32841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F5E414-D534-49E8-B957-FE630E96193C}"/>
              </a:ext>
            </a:extLst>
          </p:cNvPr>
          <p:cNvSpPr txBox="1"/>
          <p:nvPr/>
        </p:nvSpPr>
        <p:spPr>
          <a:xfrm>
            <a:off x="3899018" y="4883097"/>
            <a:ext cx="3498340" cy="369332"/>
          </a:xfrm>
          <a:prstGeom prst="rect">
            <a:avLst/>
          </a:prstGeom>
          <a:solidFill>
            <a:srgbClr val="B182E0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80464C-79D0-4E83-AF21-D73DED34F9BF}"/>
              </a:ext>
            </a:extLst>
          </p:cNvPr>
          <p:cNvSpPr txBox="1"/>
          <p:nvPr/>
        </p:nvSpPr>
        <p:spPr>
          <a:xfrm>
            <a:off x="4129944" y="4854317"/>
            <a:ext cx="3498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Tuesday 12</a:t>
            </a:r>
            <a:r>
              <a:rPr lang="en-US" sz="2400" b="1" baseline="30000" dirty="0"/>
              <a:t>th</a:t>
            </a:r>
            <a:r>
              <a:rPr lang="en-US" sz="2400" b="1" dirty="0"/>
              <a:t> November</a:t>
            </a:r>
            <a:endParaRPr lang="en-GB" sz="24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E58D49A-B9EF-4315-95BE-2A68CC8EFD16}"/>
              </a:ext>
            </a:extLst>
          </p:cNvPr>
          <p:cNvSpPr txBox="1"/>
          <p:nvPr/>
        </p:nvSpPr>
        <p:spPr>
          <a:xfrm>
            <a:off x="170436" y="9481650"/>
            <a:ext cx="357158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rgbClr val="000000"/>
                </a:solidFill>
                <a:effectLst/>
                <a:latin typeface="Aptos"/>
                <a:ea typeface="Calibri" panose="020F0502020204030204" pitchFamily="34" charset="0"/>
              </a:rPr>
              <a:t>We have a parent governor vacancy. If anyone is interested </a:t>
            </a:r>
            <a:r>
              <a:rPr lang="en-GB" sz="1200" dirty="0">
                <a:solidFill>
                  <a:srgbClr val="000000"/>
                </a:solidFill>
                <a:latin typeface="Aptos"/>
                <a:ea typeface="Calibri" panose="020F0502020204030204" pitchFamily="34" charset="0"/>
              </a:rPr>
              <a:t>please</a:t>
            </a:r>
            <a:r>
              <a:rPr lang="en-GB" sz="1200" dirty="0">
                <a:solidFill>
                  <a:srgbClr val="000000"/>
                </a:solidFill>
                <a:effectLst/>
                <a:latin typeface="Aptos"/>
                <a:ea typeface="Calibri" panose="020F0502020204030204" pitchFamily="34" charset="0"/>
              </a:rPr>
              <a:t> submit a pen portrait to </a:t>
            </a:r>
            <a:r>
              <a:rPr lang="en-GB" sz="1200" dirty="0">
                <a:solidFill>
                  <a:srgbClr val="000000"/>
                </a:solidFill>
                <a:latin typeface="Aptos"/>
                <a:ea typeface="Calibri" panose="020F0502020204030204" pitchFamily="34" charset="0"/>
              </a:rPr>
              <a:t>the school office (</a:t>
            </a:r>
            <a:r>
              <a:rPr lang="en-GB" sz="1200" dirty="0">
                <a:solidFill>
                  <a:srgbClr val="000000"/>
                </a:solidFill>
                <a:effectLst/>
                <a:latin typeface="Aptos"/>
                <a:ea typeface="Calibri" panose="020F0502020204030204" pitchFamily="34" charset="0"/>
              </a:rPr>
              <a:t>no more than 300 words) by Monday 2</a:t>
            </a:r>
            <a:r>
              <a:rPr lang="en-GB" sz="1200" baseline="30000" dirty="0">
                <a:solidFill>
                  <a:srgbClr val="000000"/>
                </a:solidFill>
                <a:effectLst/>
                <a:latin typeface="Aptos"/>
                <a:ea typeface="Calibri" panose="020F0502020204030204" pitchFamily="34" charset="0"/>
              </a:rPr>
              <a:t>nd</a:t>
            </a:r>
            <a:r>
              <a:rPr lang="en-GB" sz="1200" dirty="0">
                <a:solidFill>
                  <a:srgbClr val="000000"/>
                </a:solidFill>
                <a:effectLst/>
                <a:latin typeface="Aptos"/>
                <a:ea typeface="Calibri" panose="020F0502020204030204" pitchFamily="34" charset="0"/>
              </a:rPr>
              <a:t> December. With a brief explanation of what skills you can bring to our governor board.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5AB181C-97B0-4ED5-8C94-94969BCEEA2C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8356" t="36260" r="4220" b="39750"/>
          <a:stretch/>
        </p:blipFill>
        <p:spPr>
          <a:xfrm>
            <a:off x="909201" y="8588963"/>
            <a:ext cx="2054865" cy="82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77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C310A-B262-537B-F827-36B92F63C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84" y="646691"/>
            <a:ext cx="6351817" cy="915597"/>
          </a:xfrm>
        </p:spPr>
        <p:txBody>
          <a:bodyPr>
            <a:normAutofit/>
          </a:bodyPr>
          <a:lstStyle/>
          <a:p>
            <a:r>
              <a:rPr lang="en-US" sz="3200" dirty="0"/>
              <a:t>Awards/Celebrations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BB852EA-5D3E-0752-BDA6-99A9D23BED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703848"/>
              </p:ext>
            </p:extLst>
          </p:nvPr>
        </p:nvGraphicFramePr>
        <p:xfrm>
          <a:off x="840621" y="1896287"/>
          <a:ext cx="5974000" cy="17901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94800">
                  <a:extLst>
                    <a:ext uri="{9D8B030D-6E8A-4147-A177-3AD203B41FA5}">
                      <a16:colId xmlns:a16="http://schemas.microsoft.com/office/drawing/2014/main" val="2493119584"/>
                    </a:ext>
                  </a:extLst>
                </a:gridCol>
                <a:gridCol w="1194800">
                  <a:extLst>
                    <a:ext uri="{9D8B030D-6E8A-4147-A177-3AD203B41FA5}">
                      <a16:colId xmlns:a16="http://schemas.microsoft.com/office/drawing/2014/main" val="3865367318"/>
                    </a:ext>
                  </a:extLst>
                </a:gridCol>
                <a:gridCol w="1194800">
                  <a:extLst>
                    <a:ext uri="{9D8B030D-6E8A-4147-A177-3AD203B41FA5}">
                      <a16:colId xmlns:a16="http://schemas.microsoft.com/office/drawing/2014/main" val="1314894951"/>
                    </a:ext>
                  </a:extLst>
                </a:gridCol>
                <a:gridCol w="1194800">
                  <a:extLst>
                    <a:ext uri="{9D8B030D-6E8A-4147-A177-3AD203B41FA5}">
                      <a16:colId xmlns:a16="http://schemas.microsoft.com/office/drawing/2014/main" val="2316403826"/>
                    </a:ext>
                  </a:extLst>
                </a:gridCol>
                <a:gridCol w="1194800">
                  <a:extLst>
                    <a:ext uri="{9D8B030D-6E8A-4147-A177-3AD203B41FA5}">
                      <a16:colId xmlns:a16="http://schemas.microsoft.com/office/drawing/2014/main" val="1235850560"/>
                    </a:ext>
                  </a:extLst>
                </a:gridCol>
              </a:tblGrid>
              <a:tr h="398695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Year</a:t>
                      </a:r>
                      <a:endParaRPr lang="en-US" b="1" i="0" dirty="0">
                        <a:latin typeface="Barlow" pitchFamily="2" charset="77"/>
                      </a:endParaRPr>
                    </a:p>
                  </a:txBody>
                  <a:tcPr anchor="ctr">
                    <a:solidFill>
                      <a:srgbClr val="294A9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Headteacher</a:t>
                      </a:r>
                      <a:endParaRPr lang="en-US" b="1" i="0" dirty="0">
                        <a:latin typeface="Barlow" pitchFamily="2" charset="77"/>
                      </a:endParaRPr>
                    </a:p>
                  </a:txBody>
                  <a:tcPr anchor="ctr">
                    <a:solidFill>
                      <a:srgbClr val="294A9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0" dirty="0">
                          <a:latin typeface="+mn-lt"/>
                        </a:rPr>
                        <a:t>Reading</a:t>
                      </a:r>
                      <a:endParaRPr lang="en-US" b="1" i="0" dirty="0">
                        <a:latin typeface="Barlow" pitchFamily="2" charset="77"/>
                      </a:endParaRPr>
                    </a:p>
                  </a:txBody>
                  <a:tcPr anchor="ctr">
                    <a:solidFill>
                      <a:srgbClr val="294A9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Maths</a:t>
                      </a:r>
                      <a:endParaRPr lang="en-US" b="1" i="0" dirty="0">
                        <a:latin typeface="Barlow" pitchFamily="2" charset="77"/>
                      </a:endParaRPr>
                    </a:p>
                  </a:txBody>
                  <a:tcPr anchor="ctr">
                    <a:solidFill>
                      <a:srgbClr val="294A9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Goldfinch</a:t>
                      </a:r>
                      <a:endParaRPr lang="en-US" b="1" i="0" dirty="0">
                        <a:latin typeface="Barlow" pitchFamily="2" charset="77"/>
                      </a:endParaRPr>
                    </a:p>
                  </a:txBody>
                  <a:tcPr anchor="ctr">
                    <a:solidFill>
                      <a:srgbClr val="294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310006"/>
                  </a:ext>
                </a:extLst>
              </a:tr>
              <a:tr h="626276"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Reception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Ezra 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dirty="0">
                        <a:solidFill>
                          <a:schemeClr val="tx1"/>
                        </a:solidFill>
                        <a:latin typeface="Barlow" pitchFamily="2" charset="77"/>
                      </a:endParaRPr>
                    </a:p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George K</a:t>
                      </a:r>
                    </a:p>
                    <a:p>
                      <a:pPr algn="ctr"/>
                      <a:endParaRPr lang="en-US" sz="1200" b="0" i="0" dirty="0">
                        <a:solidFill>
                          <a:schemeClr val="tx1"/>
                        </a:solidFill>
                        <a:latin typeface="Barlow" pitchFamily="2" charset="7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Sydney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 err="1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Munachimso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 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4107734"/>
                  </a:ext>
                </a:extLst>
              </a:tr>
              <a:tr h="371075"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Year 1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Vivienne 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 err="1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Adha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 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Chester 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Reggie 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8968143"/>
                  </a:ext>
                </a:extLst>
              </a:tr>
              <a:tr h="380294"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Year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Aurora 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Kirsten E-P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Connor 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Barlow" pitchFamily="2" charset="77"/>
                        </a:rPr>
                        <a:t>Dottie 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43403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3584" y="1539292"/>
            <a:ext cx="635181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kern="1400" dirty="0">
                <a:solidFill>
                  <a:srgbClr val="294A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would like to congratulate all of the children who have received awards</a:t>
            </a:r>
            <a:r>
              <a:rPr lang="en-US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4D6CE4-2F18-4CD5-9920-26243514C369}"/>
              </a:ext>
            </a:extLst>
          </p:cNvPr>
          <p:cNvSpPr/>
          <p:nvPr/>
        </p:nvSpPr>
        <p:spPr>
          <a:xfrm>
            <a:off x="1004519" y="5146384"/>
            <a:ext cx="6479743" cy="428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Aft>
                <a:spcPts val="600"/>
              </a:spcAft>
            </a:pPr>
            <a:r>
              <a:rPr lang="en-US" sz="1200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               Celebration Assembly dates can be found on our website, on our calendar tab</a:t>
            </a:r>
            <a:r>
              <a:rPr lang="en-US" sz="1200" b="1" kern="14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:</a:t>
            </a:r>
          </a:p>
          <a:p>
            <a:pPr algn="ctr">
              <a:lnSpc>
                <a:spcPct val="75000"/>
              </a:lnSpc>
              <a:spcAft>
                <a:spcPts val="600"/>
              </a:spcAft>
            </a:pPr>
            <a:r>
              <a:rPr lang="en-GB" sz="1050" dirty="0">
                <a:solidFill>
                  <a:srgbClr val="294A9A"/>
                </a:solidFill>
                <a:latin typeface="Barlow" panose="00000500000000000000" pitchFamily="2" charset="0"/>
                <a:ea typeface="Times New Roman" panose="02020603050405020304" pitchFamily="18" charset="0"/>
                <a:hlinkClick r:id="rId2"/>
              </a:rPr>
              <a:t>Calendar</a:t>
            </a:r>
            <a:endParaRPr lang="en-GB" sz="1050" dirty="0">
              <a:solidFill>
                <a:srgbClr val="294A9A"/>
              </a:solidFill>
              <a:latin typeface="Barlow" panose="000005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BBF2A1-6FD5-4351-86A9-DE588A16B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854" y="5146384"/>
            <a:ext cx="485714" cy="48571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E7900D3-64F2-4DB5-BCEB-A4DE43AC6DA8}"/>
              </a:ext>
            </a:extLst>
          </p:cNvPr>
          <p:cNvSpPr/>
          <p:nvPr/>
        </p:nvSpPr>
        <p:spPr>
          <a:xfrm>
            <a:off x="4153621" y="3811889"/>
            <a:ext cx="2642199" cy="1231083"/>
          </a:xfrm>
          <a:prstGeom prst="rect">
            <a:avLst/>
          </a:prstGeom>
          <a:solidFill>
            <a:schemeClr val="bg1"/>
          </a:solidFill>
          <a:ln>
            <a:solidFill>
              <a:srgbClr val="294A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dirty="0">
                <a:latin typeface="+mj-lt"/>
                <a:cs typeface="Arial" panose="020B0604020202020204" pitchFamily="34" charset="0"/>
              </a:rPr>
              <a:t>Sunday 29</a:t>
            </a:r>
            <a:r>
              <a:rPr lang="en-US" sz="1800" baseline="30000" dirty="0">
                <a:latin typeface="+mj-lt"/>
                <a:cs typeface="Arial" panose="020B0604020202020204" pitchFamily="34" charset="0"/>
              </a:rPr>
              <a:t>th</a:t>
            </a:r>
            <a:r>
              <a:rPr lang="en-US" sz="1800" dirty="0">
                <a:latin typeface="+mj-lt"/>
                <a:cs typeface="Arial" panose="020B0604020202020204" pitchFamily="34" charset="0"/>
              </a:rPr>
              <a:t> September and Sunday 1</a:t>
            </a:r>
            <a:r>
              <a:rPr lang="en-US" sz="1800" baseline="30000" dirty="0">
                <a:latin typeface="+mj-lt"/>
                <a:cs typeface="Arial" panose="020B0604020202020204" pitchFamily="34" charset="0"/>
              </a:rPr>
              <a:t>st</a:t>
            </a:r>
            <a:r>
              <a:rPr lang="en-US" sz="1800" dirty="0">
                <a:latin typeface="+mj-lt"/>
                <a:cs typeface="Arial" panose="020B0604020202020204" pitchFamily="34" charset="0"/>
              </a:rPr>
              <a:t> December at 10am, it will be lovely to see you there. </a:t>
            </a:r>
            <a:endParaRPr lang="en-GB" sz="18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B17B16-027F-4AF8-A714-3EB0646C5960}"/>
              </a:ext>
            </a:extLst>
          </p:cNvPr>
          <p:cNvSpPr txBox="1"/>
          <p:nvPr/>
        </p:nvSpPr>
        <p:spPr>
          <a:xfrm>
            <a:off x="4035975" y="4383333"/>
            <a:ext cx="2778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u="sng" dirty="0"/>
              <a:t>Polite reminder</a:t>
            </a:r>
          </a:p>
          <a:p>
            <a:pPr algn="ctr"/>
            <a:r>
              <a:rPr lang="en-US" sz="1200" dirty="0"/>
              <a:t>We have a new time for celebration assemblies which is 9.05am</a:t>
            </a:r>
          </a:p>
        </p:txBody>
      </p:sp>
      <p:pic>
        <p:nvPicPr>
          <p:cNvPr id="3074" name="Picture 2" descr="No photo description available.">
            <a:extLst>
              <a:ext uri="{FF2B5EF4-FFF2-40B4-BE49-F238E27FC236}">
                <a16:creationId xmlns:a16="http://schemas.microsoft.com/office/drawing/2014/main" id="{F946FE3D-8AAE-44B6-980D-9AA1E8505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889" y="3832658"/>
            <a:ext cx="603662" cy="60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3AB3E01-0C90-43FA-9D30-B236012EE3BF}"/>
              </a:ext>
            </a:extLst>
          </p:cNvPr>
          <p:cNvSpPr/>
          <p:nvPr/>
        </p:nvSpPr>
        <p:spPr>
          <a:xfrm>
            <a:off x="840621" y="3804743"/>
            <a:ext cx="3144738" cy="1231083"/>
          </a:xfrm>
          <a:prstGeom prst="rect">
            <a:avLst/>
          </a:prstGeom>
          <a:solidFill>
            <a:schemeClr val="bg1"/>
          </a:solidFill>
          <a:ln>
            <a:solidFill>
              <a:srgbClr val="294A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dirty="0">
                <a:latin typeface="+mj-lt"/>
                <a:cs typeface="Arial" panose="020B0604020202020204" pitchFamily="34" charset="0"/>
              </a:rPr>
              <a:t>Sunday 29</a:t>
            </a:r>
            <a:r>
              <a:rPr lang="en-US" sz="1800" baseline="30000" dirty="0">
                <a:latin typeface="+mj-lt"/>
                <a:cs typeface="Arial" panose="020B0604020202020204" pitchFamily="34" charset="0"/>
              </a:rPr>
              <a:t>th</a:t>
            </a:r>
            <a:r>
              <a:rPr lang="en-US" sz="1800" dirty="0">
                <a:latin typeface="+mj-lt"/>
                <a:cs typeface="Arial" panose="020B0604020202020204" pitchFamily="34" charset="0"/>
              </a:rPr>
              <a:t> September and Sunday 1</a:t>
            </a:r>
            <a:r>
              <a:rPr lang="en-US" sz="1800" baseline="30000" dirty="0">
                <a:latin typeface="+mj-lt"/>
                <a:cs typeface="Arial" panose="020B0604020202020204" pitchFamily="34" charset="0"/>
              </a:rPr>
              <a:t>st</a:t>
            </a:r>
            <a:r>
              <a:rPr lang="en-US" sz="1800" dirty="0">
                <a:latin typeface="+mj-lt"/>
                <a:cs typeface="Arial" panose="020B0604020202020204" pitchFamily="34" charset="0"/>
              </a:rPr>
              <a:t> December at 10am, it will be lovely to see you there. </a:t>
            </a:r>
            <a:endParaRPr lang="en-GB" sz="18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8F2BE5-925B-4BF5-9374-338E16381FD8}"/>
              </a:ext>
            </a:extLst>
          </p:cNvPr>
          <p:cNvSpPr/>
          <p:nvPr/>
        </p:nvSpPr>
        <p:spPr>
          <a:xfrm>
            <a:off x="840621" y="3974450"/>
            <a:ext cx="3155660" cy="1006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5000"/>
              </a:lnSpc>
              <a:spcAft>
                <a:spcPts val="600"/>
              </a:spcAft>
            </a:pPr>
            <a:r>
              <a:rPr lang="en-US" sz="1200" kern="1400" dirty="0">
                <a:solidFill>
                  <a:srgbClr val="000000"/>
                </a:solidFill>
                <a:cs typeface="Arial" panose="020B0604020202020204" pitchFamily="34" charset="0"/>
              </a:rPr>
              <a:t>Did you know that you can subscribe to our calendar?</a:t>
            </a:r>
          </a:p>
          <a:p>
            <a:pPr algn="ctr">
              <a:lnSpc>
                <a:spcPct val="75000"/>
              </a:lnSpc>
              <a:spcAft>
                <a:spcPts val="600"/>
              </a:spcAft>
            </a:pPr>
            <a:r>
              <a:rPr lang="en-US" sz="1200" kern="1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All you need to do is click on the subscribe button - celebration assemblies and masses will appear on your selected device calendar. </a:t>
            </a:r>
            <a:r>
              <a:rPr lang="en-US" sz="1200" kern="1400" dirty="0" err="1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e.g</a:t>
            </a:r>
            <a:r>
              <a:rPr lang="en-US" sz="1200" kern="1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Phone or tablet…</a:t>
            </a:r>
            <a:endParaRPr lang="en-GB" sz="1050" dirty="0">
              <a:solidFill>
                <a:srgbClr val="294A9A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BC61B81-EF8F-4EE8-80BB-D17C9084DB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132" t="19919" r="27425" b="73518"/>
          <a:stretch/>
        </p:blipFill>
        <p:spPr>
          <a:xfrm>
            <a:off x="563502" y="5979245"/>
            <a:ext cx="6711732" cy="935056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09D3A03-5727-4AD5-8F1C-F38DBBE94182}"/>
              </a:ext>
            </a:extLst>
          </p:cNvPr>
          <p:cNvCxnSpPr>
            <a:cxnSpLocks/>
          </p:cNvCxnSpPr>
          <p:nvPr/>
        </p:nvCxnSpPr>
        <p:spPr>
          <a:xfrm flipV="1">
            <a:off x="180474" y="5778325"/>
            <a:ext cx="7244833" cy="2799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602605D-DB1D-4D57-87D0-8699223D44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715" y="7087225"/>
            <a:ext cx="6909812" cy="317723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7904112-264E-418C-9477-1A430BC26059}"/>
              </a:ext>
            </a:extLst>
          </p:cNvPr>
          <p:cNvSpPr txBox="1"/>
          <p:nvPr/>
        </p:nvSpPr>
        <p:spPr>
          <a:xfrm>
            <a:off x="372715" y="10264464"/>
            <a:ext cx="6557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** New date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575836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61226B5-C930-4F69-A413-2E31731BAA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3552F-FE80-411D-8DCE-FB85DF992A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686C4B-9508-4037-BF38-DEE3CAF35745}"/>
              </a:ext>
            </a:extLst>
          </p:cNvPr>
          <p:cNvPicPr/>
          <p:nvPr/>
        </p:nvPicPr>
        <p:blipFill rotWithShape="1">
          <a:blip r:embed="rId2"/>
          <a:srcRect l="30396" t="19636" r="40903" b="13294"/>
          <a:stretch/>
        </p:blipFill>
        <p:spPr bwMode="auto">
          <a:xfrm>
            <a:off x="-1" y="-228601"/>
            <a:ext cx="7559675" cy="109204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22835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2378</TotalTime>
  <Words>898</Words>
  <Application>Microsoft Office PowerPoint</Application>
  <PresentationFormat>Custom</PresentationFormat>
  <Paragraphs>88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Arial</vt:lpstr>
      <vt:lpstr>Barlow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Awards/Celebrations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Bradley Moore</dc:creator>
  <cp:lastModifiedBy>Lisa Harrington</cp:lastModifiedBy>
  <cp:revision>67</cp:revision>
  <cp:lastPrinted>2024-10-04T08:08:14Z</cp:lastPrinted>
  <dcterms:created xsi:type="dcterms:W3CDTF">2023-10-31T14:02:38Z</dcterms:created>
  <dcterms:modified xsi:type="dcterms:W3CDTF">2024-11-08T13:17:21Z</dcterms:modified>
</cp:coreProperties>
</file>