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7" r:id="rId4"/>
    <p:sldId id="296" r:id="rId5"/>
    <p:sldId id="294" r:id="rId6"/>
    <p:sldId id="258" r:id="rId7"/>
    <p:sldId id="290" r:id="rId8"/>
    <p:sldId id="280" r:id="rId9"/>
    <p:sldId id="297" r:id="rId10"/>
    <p:sldId id="281" r:id="rId11"/>
    <p:sldId id="282" r:id="rId12"/>
    <p:sldId id="267" r:id="rId13"/>
    <p:sldId id="286" r:id="rId14"/>
    <p:sldId id="283" r:id="rId15"/>
    <p:sldId id="287" r:id="rId16"/>
    <p:sldId id="288" r:id="rId17"/>
    <p:sldId id="291" r:id="rId18"/>
    <p:sldId id="292" r:id="rId19"/>
    <p:sldId id="293" r:id="rId20"/>
    <p:sldId id="295" r:id="rId21"/>
    <p:sldId id="289" r:id="rId22"/>
    <p:sldId id="268" r:id="rId23"/>
    <p:sldId id="285"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3119"/>
    <a:srgbClr val="2E0F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1" autoAdjust="0"/>
    <p:restoredTop sz="94660"/>
  </p:normalViewPr>
  <p:slideViewPr>
    <p:cSldViewPr snapToGrid="0">
      <p:cViewPr varScale="1">
        <p:scale>
          <a:sx n="72" d="100"/>
          <a:sy n="72" d="100"/>
        </p:scale>
        <p:origin x="148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naslov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70871A-492A-4CAC-ADF5-F0866DB31B51}"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3840624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70871A-492A-4CAC-ADF5-F0866DB31B51}"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696102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70871A-492A-4CAC-ADF5-F0866DB31B51}"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3430233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70871A-492A-4CAC-ADF5-F0866DB31B51}"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341331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lom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lgn="l">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9B3119"/>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70871A-492A-4CAC-ADF5-F0866DB31B51}"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57363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Naslov i 2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70871A-492A-4CAC-ADF5-F0866DB31B51}"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8161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70871A-492A-4CAC-ADF5-F0866DB31B51}" type="datetimeFigureOut">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469269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70871A-492A-4CAC-ADF5-F0866DB31B51}" type="datetimeFigureOut">
              <a:rPr lang="en-US" smtClean="0"/>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18385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0871A-492A-4CAC-ADF5-F0866DB31B51}" type="datetimeFigureOut">
              <a:rPr lang="en-US" smtClean="0"/>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3415574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a opisom slik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70871A-492A-4CAC-ADF5-F0866DB31B51}"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829858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a opisom slik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70871A-492A-4CAC-ADF5-F0866DB31B51}"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7371-373E-4D93-A138-879E0635481B}" type="slidenum">
              <a:rPr lang="en-US" smtClean="0"/>
              <a:t>‹#›</a:t>
            </a:fld>
            <a:endParaRPr lang="en-US"/>
          </a:p>
        </p:txBody>
      </p:sp>
    </p:spTree>
    <p:extLst>
      <p:ext uri="{BB962C8B-B14F-4D97-AF65-F5344CB8AC3E}">
        <p14:creationId xmlns:p14="http://schemas.microsoft.com/office/powerpoint/2010/main" val="218423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bs-Latn-BA"/>
              <a:t>Kliknite da biste uredili stilove prototipa naslova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bs-Latn-BA"/>
              <a:t>Kliknite da biste uredili stilove teksta prototipa</a:t>
            </a:r>
          </a:p>
          <a:p>
            <a:pPr lvl="1"/>
            <a:r>
              <a:rPr lang="bs-Latn-BA"/>
              <a:t>Drugi nivo</a:t>
            </a:r>
          </a:p>
          <a:p>
            <a:pPr lvl="2"/>
            <a:r>
              <a:rPr lang="bs-Latn-BA"/>
              <a:t>Treći nivo</a:t>
            </a:r>
          </a:p>
          <a:p>
            <a:pPr lvl="3"/>
            <a:r>
              <a:rPr lang="bs-Latn-BA"/>
              <a:t>Četvrti nivo</a:t>
            </a:r>
          </a:p>
          <a:p>
            <a:pPr lvl="4"/>
            <a:r>
              <a:rPr lang="bs-Latn-BA"/>
              <a:t>Peti nivo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rgbClr val="2E0F1E"/>
                </a:solidFill>
              </a:defRPr>
            </a:lvl1pPr>
          </a:lstStyle>
          <a:p>
            <a:fld id="{F570871A-492A-4CAC-ADF5-F0866DB31B51}" type="datetimeFigureOut">
              <a:rPr lang="en-US" smtClean="0"/>
              <a:pPr/>
              <a:t>11/8/2023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rgbClr val="2E0F1E"/>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rgbClr val="2E0F1E"/>
                </a:solidFill>
              </a:defRPr>
            </a:lvl1pPr>
          </a:lstStyle>
          <a:p>
            <a:fld id="{570B7371-373E-4D93-A138-879E0635481B}" type="slidenum">
              <a:rPr lang="en-US" smtClean="0"/>
              <a:pPr/>
              <a:t>‹#›</a:t>
            </a:fld>
            <a:endParaRPr lang="en-US"/>
          </a:p>
        </p:txBody>
      </p:sp>
      <p:pic>
        <p:nvPicPr>
          <p:cNvPr id="7" name="Picture 6"/>
          <p:cNvPicPr>
            <a:picLocks noChangeAspect="1"/>
          </p:cNvPicPr>
          <p:nvPr userDrawn="1"/>
        </p:nvPicPr>
        <p:blipFill>
          <a:blip r:embed="rId14"/>
          <a:stretch>
            <a:fillRect/>
          </a:stretch>
        </p:blipFill>
        <p:spPr>
          <a:xfrm rot="16200000">
            <a:off x="-1024113" y="5332238"/>
            <a:ext cx="1695700" cy="352527"/>
          </a:xfrm>
          <a:prstGeom prst="rect">
            <a:avLst/>
          </a:prstGeom>
        </p:spPr>
      </p:pic>
    </p:spTree>
    <p:extLst>
      <p:ext uri="{BB962C8B-B14F-4D97-AF65-F5344CB8AC3E}">
        <p14:creationId xmlns:p14="http://schemas.microsoft.com/office/powerpoint/2010/main" val="411083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4400" b="1" kern="1200">
          <a:solidFill>
            <a:srgbClr val="2E0F1E"/>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9B311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9B311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9B3119"/>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9B311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9B31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www.span-info.co.uk/page/about-spps.html" TargetMode="External"/><Relationship Id="rId2" Type="http://schemas.openxmlformats.org/officeDocument/2006/relationships/hyperlink" Target="http://www.parent-partnership-stoke.co.uk/" TargetMode="External"/><Relationship Id="rId1" Type="http://schemas.openxmlformats.org/officeDocument/2006/relationships/slideLayout" Target="../slideLayouts/slideLayout6.xml"/><Relationship Id="rId4" Type="http://schemas.openxmlformats.org/officeDocument/2006/relationships/hyperlink" Target="mailto:enquiries@stoke.gov.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1436199"/>
          </a:xfrm>
        </p:spPr>
        <p:txBody>
          <a:bodyPr>
            <a:normAutofit/>
          </a:bodyPr>
          <a:lstStyle/>
          <a:p>
            <a:r>
              <a:rPr lang="en-US" sz="4800" dirty="0">
                <a:latin typeface="Comic Sans MS" panose="030F0702030302020204" pitchFamily="66" charset="0"/>
              </a:rPr>
              <a:t>St Mary’s Catholic Academy</a:t>
            </a:r>
          </a:p>
        </p:txBody>
      </p:sp>
      <p:sp>
        <p:nvSpPr>
          <p:cNvPr id="3" name="Subtitle 2"/>
          <p:cNvSpPr>
            <a:spLocks noGrp="1"/>
          </p:cNvSpPr>
          <p:nvPr>
            <p:ph type="subTitle" idx="1"/>
          </p:nvPr>
        </p:nvSpPr>
        <p:spPr/>
        <p:txBody>
          <a:bodyPr>
            <a:normAutofit/>
          </a:bodyPr>
          <a:lstStyle/>
          <a:p>
            <a:r>
              <a:rPr lang="en-US" sz="4800">
                <a:latin typeface="Comic Sans MS" panose="030F0702030302020204" pitchFamily="66" charset="0"/>
              </a:rPr>
              <a:t>SEND </a:t>
            </a:r>
            <a:r>
              <a:rPr lang="en-US" sz="4800" dirty="0">
                <a:latin typeface="Comic Sans MS" panose="030F0702030302020204" pitchFamily="66" charset="0"/>
              </a:rPr>
              <a:t>Information Report</a:t>
            </a:r>
          </a:p>
        </p:txBody>
      </p:sp>
    </p:spTree>
    <p:extLst>
      <p:ext uri="{BB962C8B-B14F-4D97-AF65-F5344CB8AC3E}">
        <p14:creationId xmlns:p14="http://schemas.microsoft.com/office/powerpoint/2010/main" val="3893195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51" y="54611"/>
            <a:ext cx="8937937" cy="1138773"/>
          </a:xfrm>
          <a:prstGeom prst="rect">
            <a:avLst/>
          </a:prstGeom>
        </p:spPr>
        <p:txBody>
          <a:bodyPr wrap="square">
            <a:spAutoFit/>
          </a:bodyPr>
          <a:lstStyle/>
          <a:p>
            <a:pPr algn="ctr"/>
            <a:endParaRPr lang="en-GB" sz="3600" dirty="0">
              <a:solidFill>
                <a:srgbClr val="000000"/>
              </a:solidFill>
              <a:latin typeface="Comic Sans MS" panose="030F0702030302020204" pitchFamily="66" charset="0"/>
            </a:endParaRPr>
          </a:p>
          <a:p>
            <a:pPr algn="ctr"/>
            <a:r>
              <a:rPr lang="en-GB" sz="1600" b="1" dirty="0">
                <a:solidFill>
                  <a:srgbClr val="9B3119"/>
                </a:solidFill>
                <a:latin typeface="Comic Sans MS" panose="030F0702030302020204" pitchFamily="66" charset="0"/>
              </a:rPr>
              <a:t>A range of interventions and strategies are used to support your child to access the curriculum.  </a:t>
            </a:r>
            <a:endParaRPr lang="en-GB" sz="1600" dirty="0">
              <a:solidFill>
                <a:srgbClr val="9B3119"/>
              </a:solidFill>
              <a:latin typeface="Comic Sans MS" panose="030F0702030302020204"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368925144"/>
              </p:ext>
            </p:extLst>
          </p:nvPr>
        </p:nvGraphicFramePr>
        <p:xfrm>
          <a:off x="259723" y="1447384"/>
          <a:ext cx="8598794" cy="4724400"/>
        </p:xfrm>
        <a:graphic>
          <a:graphicData uri="http://schemas.openxmlformats.org/drawingml/2006/table">
            <a:tbl>
              <a:tblPr firstRow="1" bandRow="1">
                <a:tableStyleId>{21E4AEA4-8DFA-4A89-87EB-49C32662AFE0}</a:tableStyleId>
              </a:tblPr>
              <a:tblGrid>
                <a:gridCol w="3048000">
                  <a:extLst>
                    <a:ext uri="{9D8B030D-6E8A-4147-A177-3AD203B41FA5}">
                      <a16:colId xmlns:a16="http://schemas.microsoft.com/office/drawing/2014/main" val="20000"/>
                    </a:ext>
                  </a:extLst>
                </a:gridCol>
                <a:gridCol w="5550794">
                  <a:extLst>
                    <a:ext uri="{9D8B030D-6E8A-4147-A177-3AD203B41FA5}">
                      <a16:colId xmlns:a16="http://schemas.microsoft.com/office/drawing/2014/main" val="20001"/>
                    </a:ext>
                  </a:extLst>
                </a:gridCol>
              </a:tblGrid>
              <a:tr h="0">
                <a:tc>
                  <a:txBody>
                    <a:bodyPr/>
                    <a:lstStyle/>
                    <a:p>
                      <a:r>
                        <a:rPr lang="en-GB" sz="1600" dirty="0">
                          <a:solidFill>
                            <a:srgbClr val="9B3119"/>
                          </a:solidFill>
                          <a:latin typeface="Comic Sans MS" panose="030F0702030302020204" pitchFamily="66" charset="0"/>
                        </a:rPr>
                        <a:t>Area</a:t>
                      </a:r>
                    </a:p>
                  </a:txBody>
                  <a:tcPr/>
                </a:tc>
                <a:tc>
                  <a:txBody>
                    <a:bodyPr/>
                    <a:lstStyle/>
                    <a:p>
                      <a:r>
                        <a:rPr lang="en-GB" sz="1600" dirty="0">
                          <a:solidFill>
                            <a:srgbClr val="9B3119"/>
                          </a:solidFill>
                          <a:latin typeface="Comic Sans MS" panose="030F0702030302020204" pitchFamily="66" charset="0"/>
                        </a:rPr>
                        <a:t>Strategies</a:t>
                      </a:r>
                    </a:p>
                  </a:txBody>
                  <a:tcPr/>
                </a:tc>
                <a:extLst>
                  <a:ext uri="{0D108BD9-81ED-4DB2-BD59-A6C34878D82A}">
                    <a16:rowId xmlns:a16="http://schemas.microsoft.com/office/drawing/2014/main" val="10000"/>
                  </a:ext>
                </a:extLst>
              </a:tr>
              <a:tr h="370840">
                <a:tc>
                  <a:txBody>
                    <a:bodyPr/>
                    <a:lstStyle/>
                    <a:p>
                      <a:r>
                        <a:rPr lang="en-GB" sz="1400" dirty="0">
                          <a:solidFill>
                            <a:srgbClr val="9B3119"/>
                          </a:solidFill>
                          <a:latin typeface="Comic Sans MS" panose="030F0702030302020204" pitchFamily="66" charset="0"/>
                        </a:rPr>
                        <a:t>Supportive curriculum</a:t>
                      </a:r>
                    </a:p>
                  </a:txBody>
                  <a:tcPr/>
                </a:tc>
                <a:tc>
                  <a:txBody>
                    <a:bodyPr/>
                    <a:lstStyle/>
                    <a:p>
                      <a:r>
                        <a:rPr lang="en-GB" sz="1400" u="none" strike="noStrike" kern="1200" baseline="0" dirty="0">
                          <a:solidFill>
                            <a:srgbClr val="9B3119"/>
                          </a:solidFill>
                          <a:latin typeface="Comic Sans MS" panose="030F0702030302020204" pitchFamily="66" charset="0"/>
                        </a:rPr>
                        <a:t>Visual timetables, pre-teaching of strategies, concepts and vocab, use of ICT. 	</a:t>
                      </a:r>
                      <a:endParaRPr lang="en-GB" sz="1400" b="0" i="0" u="none" strike="noStrike" kern="1200" baseline="0" dirty="0">
                        <a:solidFill>
                          <a:srgbClr val="9B3119"/>
                        </a:solidFill>
                        <a:latin typeface="Comic Sans MS" panose="030F0702030302020204" pitchFamily="66" charset="0"/>
                        <a:ea typeface="+mn-ea"/>
                        <a:cs typeface="+mn-cs"/>
                      </a:endParaRPr>
                    </a:p>
                  </a:txBody>
                  <a:tcPr/>
                </a:tc>
                <a:extLst>
                  <a:ext uri="{0D108BD9-81ED-4DB2-BD59-A6C34878D82A}">
                    <a16:rowId xmlns:a16="http://schemas.microsoft.com/office/drawing/2014/main" val="10001"/>
                  </a:ext>
                </a:extLst>
              </a:tr>
              <a:tr h="370840">
                <a:tc>
                  <a:txBody>
                    <a:bodyPr/>
                    <a:lstStyle/>
                    <a:p>
                      <a:r>
                        <a:rPr lang="en-GB" sz="1400" dirty="0">
                          <a:solidFill>
                            <a:srgbClr val="9B3119"/>
                          </a:solidFill>
                          <a:latin typeface="Comic Sans MS" panose="030F0702030302020204" pitchFamily="66" charset="0"/>
                        </a:rPr>
                        <a:t>English</a:t>
                      </a:r>
                    </a:p>
                  </a:txBody>
                  <a:tcPr/>
                </a:tc>
                <a:tc>
                  <a:txBody>
                    <a:bodyPr/>
                    <a:lstStyle/>
                    <a:p>
                      <a:r>
                        <a:rPr lang="en-GB" sz="1400" u="none" strike="noStrike" kern="1200" baseline="0" dirty="0">
                          <a:solidFill>
                            <a:srgbClr val="9B3119"/>
                          </a:solidFill>
                          <a:latin typeface="Comic Sans MS" panose="030F0702030302020204" pitchFamily="66" charset="0"/>
                        </a:rPr>
                        <a:t>Adaptive teaching using carefully scaffolded tasks, additional phonics, Precision Teaching, Better Reading, Inference reading, Talking Partners, Write From the Start, Paired reading, Word Aware.	</a:t>
                      </a:r>
                      <a:endParaRPr lang="en-GB" sz="1400" b="0" i="0" u="none" strike="noStrike" kern="1200" baseline="0" dirty="0">
                        <a:solidFill>
                          <a:srgbClr val="9B3119"/>
                        </a:solidFill>
                        <a:latin typeface="Comic Sans MS" panose="030F0702030302020204" pitchFamily="66" charset="0"/>
                        <a:ea typeface="+mn-ea"/>
                        <a:cs typeface="+mn-cs"/>
                      </a:endParaRPr>
                    </a:p>
                  </a:txBody>
                  <a:tcPr/>
                </a:tc>
                <a:extLst>
                  <a:ext uri="{0D108BD9-81ED-4DB2-BD59-A6C34878D82A}">
                    <a16:rowId xmlns:a16="http://schemas.microsoft.com/office/drawing/2014/main" val="10002"/>
                  </a:ext>
                </a:extLst>
              </a:tr>
              <a:tr h="370840">
                <a:tc>
                  <a:txBody>
                    <a:bodyPr/>
                    <a:lstStyle/>
                    <a:p>
                      <a:r>
                        <a:rPr lang="en-GB" sz="1400" dirty="0">
                          <a:solidFill>
                            <a:srgbClr val="9B3119"/>
                          </a:solidFill>
                          <a:latin typeface="Comic Sans MS" panose="030F0702030302020204" pitchFamily="66" charset="0"/>
                        </a:rPr>
                        <a:t>Maths</a:t>
                      </a:r>
                    </a:p>
                  </a:txBody>
                  <a:tcPr/>
                </a:tc>
                <a:tc>
                  <a:txBody>
                    <a:bodyPr/>
                    <a:lstStyle/>
                    <a:p>
                      <a:r>
                        <a:rPr lang="en-GB" sz="1400" b="0" i="0" u="none" strike="noStrike" kern="1200" baseline="0" dirty="0">
                          <a:solidFill>
                            <a:srgbClr val="9B3119"/>
                          </a:solidFill>
                          <a:latin typeface="Comic Sans MS" panose="030F0702030302020204" pitchFamily="66" charset="0"/>
                          <a:ea typeface="+mn-ea"/>
                          <a:cs typeface="+mn-cs"/>
                        </a:rPr>
                        <a:t>Precision teaching,  Power of 2, visual and practical resources such as </a:t>
                      </a:r>
                      <a:r>
                        <a:rPr lang="en-GB" sz="1400" b="0" i="0" u="none" strike="noStrike" kern="1200" baseline="0" dirty="0" err="1">
                          <a:solidFill>
                            <a:srgbClr val="9B3119"/>
                          </a:solidFill>
                          <a:latin typeface="Comic Sans MS" panose="030F0702030302020204" pitchFamily="66" charset="0"/>
                          <a:ea typeface="+mn-ea"/>
                          <a:cs typeface="+mn-cs"/>
                        </a:rPr>
                        <a:t>numicon</a:t>
                      </a:r>
                      <a:r>
                        <a:rPr lang="en-GB" sz="1400" b="0" i="0" u="none" strike="noStrike" kern="1200" baseline="0" dirty="0">
                          <a:solidFill>
                            <a:srgbClr val="9B3119"/>
                          </a:solidFill>
                          <a:latin typeface="Comic Sans MS" panose="030F0702030302020204" pitchFamily="66" charset="0"/>
                          <a:ea typeface="+mn-ea"/>
                          <a:cs typeface="+mn-cs"/>
                        </a:rPr>
                        <a:t>.	</a:t>
                      </a:r>
                    </a:p>
                  </a:txBody>
                  <a:tcPr/>
                </a:tc>
                <a:extLst>
                  <a:ext uri="{0D108BD9-81ED-4DB2-BD59-A6C34878D82A}">
                    <a16:rowId xmlns:a16="http://schemas.microsoft.com/office/drawing/2014/main" val="10003"/>
                  </a:ext>
                </a:extLst>
              </a:tr>
              <a:tr h="370840">
                <a:tc>
                  <a:txBody>
                    <a:bodyPr/>
                    <a:lstStyle/>
                    <a:p>
                      <a:r>
                        <a:rPr lang="en-GB" sz="1400" b="0" i="0" u="none" strike="noStrike" kern="1200" baseline="0" dirty="0">
                          <a:solidFill>
                            <a:srgbClr val="9B3119"/>
                          </a:solidFill>
                          <a:latin typeface="Comic Sans MS" panose="030F0702030302020204" pitchFamily="66" charset="0"/>
                          <a:ea typeface="+mn-ea"/>
                          <a:cs typeface="+mn-cs"/>
                        </a:rPr>
                        <a:t>Speech, Language &amp; Communication 	</a:t>
                      </a:r>
                    </a:p>
                    <a:p>
                      <a:endParaRPr lang="en-GB" sz="1400" dirty="0">
                        <a:solidFill>
                          <a:srgbClr val="9B3119"/>
                        </a:solidFill>
                        <a:latin typeface="Comic Sans MS" panose="030F0702030302020204" pitchFamily="66" charset="0"/>
                      </a:endParaRPr>
                    </a:p>
                  </a:txBody>
                  <a:tcPr/>
                </a:tc>
                <a:tc>
                  <a:txBody>
                    <a:bodyPr/>
                    <a:lstStyle/>
                    <a:p>
                      <a:r>
                        <a:rPr lang="en-GB" sz="1400" b="0" i="0" u="none" strike="noStrike" kern="1200" baseline="0" dirty="0">
                          <a:solidFill>
                            <a:srgbClr val="9B3119"/>
                          </a:solidFill>
                          <a:latin typeface="Comic Sans MS" panose="030F0702030302020204" pitchFamily="66" charset="0"/>
                          <a:ea typeface="+mn-ea"/>
                          <a:cs typeface="+mn-cs"/>
                        </a:rPr>
                        <a:t>Spirals Language programme, Time to listen, Time to Talk, Talking Partners, Language Steps, Language Development, programs set by SALT, visual aids. </a:t>
                      </a:r>
                    </a:p>
                  </a:txBody>
                  <a:tcPr/>
                </a:tc>
                <a:extLst>
                  <a:ext uri="{0D108BD9-81ED-4DB2-BD59-A6C34878D82A}">
                    <a16:rowId xmlns:a16="http://schemas.microsoft.com/office/drawing/2014/main" val="10004"/>
                  </a:ext>
                </a:extLst>
              </a:tr>
              <a:tr h="370840">
                <a:tc>
                  <a:txBody>
                    <a:bodyPr/>
                    <a:lstStyle/>
                    <a:p>
                      <a:r>
                        <a:rPr lang="en-GB" sz="1400" b="0" i="0" u="none" strike="noStrike" kern="1200" baseline="0" dirty="0">
                          <a:solidFill>
                            <a:srgbClr val="9B3119"/>
                          </a:solidFill>
                          <a:latin typeface="Comic Sans MS" panose="030F0702030302020204" pitchFamily="66" charset="0"/>
                          <a:ea typeface="+mn-ea"/>
                          <a:cs typeface="+mn-cs"/>
                        </a:rPr>
                        <a:t>Physical 	</a:t>
                      </a:r>
                    </a:p>
                    <a:p>
                      <a:endParaRPr lang="en-GB" sz="1400" dirty="0">
                        <a:solidFill>
                          <a:srgbClr val="9B3119"/>
                        </a:solidFill>
                        <a:latin typeface="Comic Sans MS" panose="030F0702030302020204" pitchFamily="66" charset="0"/>
                      </a:endParaRPr>
                    </a:p>
                  </a:txBody>
                  <a:tcPr/>
                </a:tc>
                <a:tc>
                  <a:txBody>
                    <a:bodyPr/>
                    <a:lstStyle/>
                    <a:p>
                      <a:r>
                        <a:rPr lang="en-GB" sz="1400" b="0" i="0" u="none" strike="noStrike" kern="1200" baseline="0" dirty="0">
                          <a:solidFill>
                            <a:srgbClr val="9B3119"/>
                          </a:solidFill>
                          <a:latin typeface="Comic Sans MS" panose="030F0702030302020204" pitchFamily="66" charset="0"/>
                          <a:ea typeface="+mn-ea"/>
                          <a:cs typeface="+mn-cs"/>
                        </a:rPr>
                        <a:t>Further differentiation of physical activities (fine and gross motor), the use of specialist equipment if necessary.</a:t>
                      </a:r>
                    </a:p>
                    <a:p>
                      <a:endParaRPr lang="en-GB" sz="1400" dirty="0">
                        <a:solidFill>
                          <a:srgbClr val="9B3119"/>
                        </a:solidFill>
                        <a:latin typeface="Comic Sans MS" panose="030F0702030302020204" pitchFamily="66" charset="0"/>
                      </a:endParaRPr>
                    </a:p>
                  </a:txBody>
                  <a:tcPr/>
                </a:tc>
                <a:extLst>
                  <a:ext uri="{0D108BD9-81ED-4DB2-BD59-A6C34878D82A}">
                    <a16:rowId xmlns:a16="http://schemas.microsoft.com/office/drawing/2014/main" val="10005"/>
                  </a:ext>
                </a:extLst>
              </a:tr>
              <a:tr h="370840">
                <a:tc>
                  <a:txBody>
                    <a:bodyPr/>
                    <a:lstStyle/>
                    <a:p>
                      <a:r>
                        <a:rPr lang="en-GB" sz="1400" b="0" i="0" u="none" strike="noStrike" kern="1200" baseline="0" dirty="0">
                          <a:solidFill>
                            <a:srgbClr val="9B3119"/>
                          </a:solidFill>
                          <a:latin typeface="Comic Sans MS" panose="030F0702030302020204" pitchFamily="66" charset="0"/>
                          <a:ea typeface="+mn-ea"/>
                          <a:cs typeface="+mn-cs"/>
                        </a:rPr>
                        <a:t>Social, Emotional and Mental Health 	</a:t>
                      </a:r>
                    </a:p>
                    <a:p>
                      <a:endParaRPr lang="en-GB" sz="1400" dirty="0">
                        <a:solidFill>
                          <a:srgbClr val="9B3119"/>
                        </a:solidFill>
                        <a:latin typeface="Comic Sans MS" panose="030F0702030302020204" pitchFamily="66" charset="0"/>
                      </a:endParaRPr>
                    </a:p>
                  </a:txBody>
                  <a:tcPr/>
                </a:tc>
                <a:tc>
                  <a:txBody>
                    <a:bodyPr/>
                    <a:lstStyle/>
                    <a:p>
                      <a:r>
                        <a:rPr lang="en-GB" sz="1400" b="0" i="0" u="none" strike="noStrike" kern="1200" baseline="0" dirty="0">
                          <a:solidFill>
                            <a:srgbClr val="9B3119"/>
                          </a:solidFill>
                          <a:latin typeface="Comic Sans MS" panose="030F0702030302020204" pitchFamily="66" charset="0"/>
                          <a:ea typeface="+mn-ea"/>
                          <a:cs typeface="+mn-cs"/>
                        </a:rPr>
                        <a:t>Playground Leaders, Reward Systems, Family Support sessions, Friendship Formula, access to school counselling, well-embedded PSHE curriculum that supports SEMH.</a:t>
                      </a:r>
                    </a:p>
                    <a:p>
                      <a:endParaRPr lang="en-GB" sz="1400" dirty="0">
                        <a:solidFill>
                          <a:srgbClr val="9B3119"/>
                        </a:solidFill>
                        <a:latin typeface="Comic Sans MS" panose="030F0702030302020204" pitchFamily="66"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60034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2400" dirty="0">
                <a:solidFill>
                  <a:srgbClr val="000000"/>
                </a:solidFill>
                <a:latin typeface="Gill Sans MT" panose="020B0502020104020203" pitchFamily="34" charset="0"/>
              </a:rPr>
            </a:br>
            <a:r>
              <a:rPr lang="en-GB" sz="2400" dirty="0">
                <a:solidFill>
                  <a:srgbClr val="000000"/>
                </a:solidFill>
                <a:latin typeface="Comic Sans MS" panose="030F0702030302020204" pitchFamily="66" charset="0"/>
              </a:rPr>
              <a:t>Q6. </a:t>
            </a:r>
            <a:r>
              <a:rPr lang="en-GB" sz="2700" dirty="0">
                <a:latin typeface="Comic Sans MS" panose="030F0702030302020204" pitchFamily="66" charset="0"/>
              </a:rPr>
              <a:t>How will we know how my child is doing and how will you help me to support their learning?</a:t>
            </a:r>
            <a:br>
              <a:rPr lang="en-GB" sz="2700" dirty="0">
                <a:latin typeface="Comic Sans MS" panose="030F0702030302020204" pitchFamily="66" charset="0"/>
              </a:rPr>
            </a:br>
            <a:endParaRPr lang="en-GB" sz="2700" dirty="0">
              <a:latin typeface="Comic Sans MS" panose="030F0702030302020204" pitchFamily="66" charset="0"/>
            </a:endParaRPr>
          </a:p>
        </p:txBody>
      </p:sp>
      <p:sp>
        <p:nvSpPr>
          <p:cNvPr id="3" name="Rectangle 2"/>
          <p:cNvSpPr/>
          <p:nvPr/>
        </p:nvSpPr>
        <p:spPr>
          <a:xfrm>
            <a:off x="334851" y="1829505"/>
            <a:ext cx="8474298" cy="4247317"/>
          </a:xfrm>
          <a:prstGeom prst="rect">
            <a:avLst/>
          </a:prstGeom>
        </p:spPr>
        <p:txBody>
          <a:bodyPr wrap="square">
            <a:spAutoFit/>
          </a:bodyPr>
          <a:lstStyle/>
          <a:p>
            <a:pPr marL="285750" indent="-285750">
              <a:buFont typeface="Arial" panose="020B0604020202020204" pitchFamily="34" charset="0"/>
              <a:buChar char="•"/>
            </a:pPr>
            <a:r>
              <a:rPr lang="en-GB" b="1" dirty="0">
                <a:solidFill>
                  <a:srgbClr val="9B3119"/>
                </a:solidFill>
                <a:latin typeface="Comic Sans MS" panose="030F0702030302020204" pitchFamily="66" charset="0"/>
              </a:rPr>
              <a:t>The class teacher or support staff can be spoken to at the beginning or end of the day. The school Special Educational Needs coordinator (</a:t>
            </a:r>
            <a:r>
              <a:rPr lang="en-GB" b="1" dirty="0" err="1">
                <a:solidFill>
                  <a:srgbClr val="9B3119"/>
                </a:solidFill>
                <a:latin typeface="Comic Sans MS" panose="030F0702030302020204" pitchFamily="66" charset="0"/>
              </a:rPr>
              <a:t>SENCo</a:t>
            </a:r>
            <a:r>
              <a:rPr lang="en-GB" b="1" dirty="0">
                <a:solidFill>
                  <a:srgbClr val="9B3119"/>
                </a:solidFill>
                <a:latin typeface="Comic Sans MS" panose="030F0702030302020204" pitchFamily="66" charset="0"/>
              </a:rPr>
              <a:t>) can meet with parents/carers by prior appointment.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Parents Evening are held three times a year giving time for sharing progress and discussing the appropriate next steps for your child.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Pupil Passports are reviewed with your class teachers, Special Educational Needs coordinator (</a:t>
            </a:r>
            <a:r>
              <a:rPr lang="en-GB" b="1" dirty="0" err="1">
                <a:solidFill>
                  <a:srgbClr val="9B3119"/>
                </a:solidFill>
                <a:latin typeface="Comic Sans MS" panose="030F0702030302020204" pitchFamily="66" charset="0"/>
              </a:rPr>
              <a:t>SENCo</a:t>
            </a:r>
            <a:r>
              <a:rPr lang="en-GB" b="1" dirty="0">
                <a:solidFill>
                  <a:srgbClr val="9B3119"/>
                </a:solidFill>
                <a:latin typeface="Comic Sans MS" panose="030F0702030302020204" pitchFamily="66" charset="0"/>
              </a:rPr>
              <a:t>) and your child termly.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External agencies involved with your child are able to visit the school to observe or work with the child.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A rigorous tracking system is in place to monitor your child’s progress and attainment.</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Targets and next steps will be shared with parents /carers along with suggestions to support children at home.</a:t>
            </a: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Training for parents/carers is offered  </a:t>
            </a:r>
          </a:p>
          <a:p>
            <a:r>
              <a:rPr lang="en-GB" b="1" dirty="0">
                <a:solidFill>
                  <a:srgbClr val="9B3119"/>
                </a:solidFill>
                <a:latin typeface="Comic Sans MS" panose="030F0702030302020204" pitchFamily="66" charset="0"/>
              </a:rPr>
              <a:t>   through our Safeguarding officer. </a:t>
            </a:r>
            <a:endParaRPr lang="en-GB" dirty="0">
              <a:solidFill>
                <a:srgbClr val="9B3119"/>
              </a:solidFill>
              <a:latin typeface="Comic Sans MS" panose="030F0702030302020204" pitchFamily="66" charset="0"/>
            </a:endParaRPr>
          </a:p>
        </p:txBody>
      </p:sp>
    </p:spTree>
    <p:extLst>
      <p:ext uri="{BB962C8B-B14F-4D97-AF65-F5344CB8AC3E}">
        <p14:creationId xmlns:p14="http://schemas.microsoft.com/office/powerpoint/2010/main" val="3967364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2" y="-218941"/>
            <a:ext cx="7886700" cy="1325563"/>
          </a:xfrm>
        </p:spPr>
        <p:txBody>
          <a:bodyPr>
            <a:noAutofit/>
          </a:bodyPr>
          <a:lstStyle/>
          <a:p>
            <a:br>
              <a:rPr lang="en-GB" sz="3600" b="0" dirty="0"/>
            </a:br>
            <a:r>
              <a:rPr lang="en-GB" sz="2400" dirty="0">
                <a:latin typeface="Comic Sans MS" panose="030F0702030302020204" pitchFamily="66" charset="0"/>
              </a:rPr>
              <a:t>Q7. What support is will there be for my child’s overall wellbeing?</a:t>
            </a:r>
          </a:p>
        </p:txBody>
      </p:sp>
      <p:sp>
        <p:nvSpPr>
          <p:cNvPr id="3" name="Rectangle 2"/>
          <p:cNvSpPr/>
          <p:nvPr/>
        </p:nvSpPr>
        <p:spPr>
          <a:xfrm>
            <a:off x="342895" y="694498"/>
            <a:ext cx="8466993" cy="5509200"/>
          </a:xfrm>
          <a:prstGeom prst="rect">
            <a:avLst/>
          </a:prstGeom>
        </p:spPr>
        <p:txBody>
          <a:bodyPr wrap="square">
            <a:spAutoFit/>
          </a:bodyPr>
          <a:lstStyle/>
          <a:p>
            <a:pPr marL="285750" indent="-285750">
              <a:buFont typeface="Arial" panose="020B0604020202020204" pitchFamily="34" charset="0"/>
              <a:buChar char="•"/>
            </a:pPr>
            <a:r>
              <a:rPr lang="en-US" sz="1600" dirty="0">
                <a:solidFill>
                  <a:srgbClr val="9B3119"/>
                </a:solidFill>
                <a:latin typeface="Comic Sans MS" panose="030F0702030302020204" pitchFamily="66" charset="0"/>
              </a:rPr>
              <a:t>--</a:t>
            </a: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sz="1600" b="1" dirty="0">
                <a:solidFill>
                  <a:srgbClr val="9B3119"/>
                </a:solidFill>
                <a:latin typeface="Comic Sans MS" panose="030F0702030302020204" pitchFamily="66" charset="0"/>
              </a:rPr>
              <a:t>We have Mrs Scarlett, our Safeguarding officer, who is able to offer support both in a supervisory capacity and as someone to listen to your child. This can provide a quiet space and time away from the classroom for your child should the need arise. </a:t>
            </a: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sz="1600" b="1" dirty="0">
                <a:solidFill>
                  <a:srgbClr val="9B3119"/>
                </a:solidFill>
                <a:latin typeface="Comic Sans MS" panose="030F0702030302020204" pitchFamily="66" charset="0"/>
              </a:rPr>
              <a:t>If there are significant concerns about the emotional welfare and needs of your child we do have a school counsellor and/or we can also refer to the Child and Adolescent Mental Health Service (CAMHS) who can work with parents and children to try to enable them to move forward. </a:t>
            </a:r>
          </a:p>
          <a:p>
            <a:pPr marL="285750" indent="-285750">
              <a:buFont typeface="Arial" panose="020B0604020202020204" pitchFamily="34" charset="0"/>
              <a:buChar char="•"/>
            </a:pPr>
            <a:r>
              <a:rPr lang="en-GB" sz="1600" b="1" dirty="0">
                <a:solidFill>
                  <a:srgbClr val="9B3119"/>
                </a:solidFill>
                <a:latin typeface="Comic Sans MS" panose="030F0702030302020204" pitchFamily="66" charset="0"/>
              </a:rPr>
              <a:t>We follow the requirements of the latest DFE advice (Supporting Pupils at School with Medical Conditions- Updated 2015, see policy). </a:t>
            </a: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sz="1600" b="1" dirty="0">
                <a:solidFill>
                  <a:srgbClr val="9B3119"/>
                </a:solidFill>
                <a:latin typeface="Comic Sans MS" panose="030F0702030302020204" pitchFamily="66" charset="0"/>
              </a:rPr>
              <a:t>Any medicines that are required to be taken are kept in the school office and parents sign a form to detail when and how they need to be taken. </a:t>
            </a: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sz="1600" b="1" dirty="0">
                <a:solidFill>
                  <a:srgbClr val="9B3119"/>
                </a:solidFill>
                <a:latin typeface="Comic Sans MS" panose="030F0702030302020204" pitchFamily="66" charset="0"/>
              </a:rPr>
              <a:t>Any toileting or eating needs are managed sensitively and in consultation with the parents to agree the best approach. </a:t>
            </a: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sz="1600" b="1" dirty="0">
                <a:solidFill>
                  <a:srgbClr val="9B3119"/>
                </a:solidFill>
                <a:latin typeface="Comic Sans MS" panose="030F0702030302020204" pitchFamily="66" charset="0"/>
              </a:rPr>
              <a:t>In case of a medical emergency, an ambulance is called for and parents contacted. Any child’s care plan will detail what should happen in an emergency. </a:t>
            </a: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sz="1600" b="1" dirty="0">
                <a:solidFill>
                  <a:srgbClr val="9B3119"/>
                </a:solidFill>
                <a:latin typeface="Comic Sans MS" panose="030F0702030302020204" pitchFamily="66" charset="0"/>
              </a:rPr>
              <a:t>Where a care plan is necessary, staff work with the school nurse, </a:t>
            </a:r>
            <a:r>
              <a:rPr lang="en-GB" sz="1600" b="1" dirty="0" err="1">
                <a:solidFill>
                  <a:srgbClr val="9B3119"/>
                </a:solidFill>
                <a:latin typeface="Comic Sans MS" panose="030F0702030302020204" pitchFamily="66" charset="0"/>
              </a:rPr>
              <a:t>SENCo</a:t>
            </a:r>
            <a:r>
              <a:rPr lang="en-GB" sz="1600" b="1" dirty="0">
                <a:solidFill>
                  <a:srgbClr val="9B3119"/>
                </a:solidFill>
                <a:latin typeface="Comic Sans MS" panose="030F0702030302020204" pitchFamily="66" charset="0"/>
              </a:rPr>
              <a:t> and family to create the plan and then copies are given to all staff working with the child. </a:t>
            </a: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endParaRPr lang="en-GB" sz="1600" dirty="0">
              <a:solidFill>
                <a:srgbClr val="9B3119"/>
              </a:solidFill>
              <a:latin typeface="Comic Sans MS" panose="030F0702030302020204" pitchFamily="66" charset="0"/>
            </a:endParaRPr>
          </a:p>
        </p:txBody>
      </p:sp>
    </p:spTree>
    <p:extLst>
      <p:ext uri="{BB962C8B-B14F-4D97-AF65-F5344CB8AC3E}">
        <p14:creationId xmlns:p14="http://schemas.microsoft.com/office/powerpoint/2010/main" val="4026532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3" y="0"/>
            <a:ext cx="7886700" cy="1325563"/>
          </a:xfrm>
        </p:spPr>
        <p:txBody>
          <a:bodyPr>
            <a:noAutofit/>
          </a:bodyPr>
          <a:lstStyle/>
          <a:p>
            <a:br>
              <a:rPr lang="en-GB" sz="3600" b="0" dirty="0"/>
            </a:br>
            <a:r>
              <a:rPr lang="en-GB" sz="2400" dirty="0">
                <a:latin typeface="Comic Sans MS" panose="030F0702030302020204" pitchFamily="66" charset="0"/>
              </a:rPr>
              <a:t>Q8. What specialist services and expertise are available at St Mary’s Catholic Academy or accessed by the school?</a:t>
            </a:r>
            <a:br>
              <a:rPr lang="en-GB" sz="2400" dirty="0">
                <a:latin typeface="Comic Sans MS" panose="030F0702030302020204" pitchFamily="66" charset="0"/>
              </a:rPr>
            </a:br>
            <a:r>
              <a:rPr lang="en-GB" sz="2400" dirty="0">
                <a:latin typeface="Comic Sans MS" panose="030F0702030302020204" pitchFamily="66" charset="0"/>
              </a:rPr>
              <a:t>Q9. What training are the staff supporting children with SEND having or have had?</a:t>
            </a:r>
          </a:p>
        </p:txBody>
      </p:sp>
      <p:sp>
        <p:nvSpPr>
          <p:cNvPr id="3" name="Rectangle 2"/>
          <p:cNvSpPr/>
          <p:nvPr/>
        </p:nvSpPr>
        <p:spPr>
          <a:xfrm>
            <a:off x="247646" y="1019023"/>
            <a:ext cx="8466993" cy="5047536"/>
          </a:xfrm>
          <a:prstGeom prst="rect">
            <a:avLst/>
          </a:prstGeom>
        </p:spPr>
        <p:txBody>
          <a:bodyPr wrap="square">
            <a:spAutoFit/>
          </a:bodyPr>
          <a:lstStyle/>
          <a:p>
            <a:pPr marL="285750" indent="-285750">
              <a:buFont typeface="Arial" panose="020B0604020202020204" pitchFamily="34" charset="0"/>
              <a:buChar char="•"/>
            </a:pP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Members of staff all have a wealt</a:t>
            </a:r>
            <a:r>
              <a:rPr lang="en-GB" b="1" dirty="0">
                <a:solidFill>
                  <a:schemeClr val="accent2">
                    <a:lumMod val="75000"/>
                  </a:schemeClr>
                </a:solidFill>
                <a:latin typeface="Comic Sans MS" panose="030F0702030302020204" pitchFamily="66" charset="0"/>
              </a:rPr>
              <a:t>h</a:t>
            </a:r>
            <a:r>
              <a:rPr lang="en-GB" b="1" dirty="0">
                <a:solidFill>
                  <a:srgbClr val="9B3119"/>
                </a:solidFill>
                <a:latin typeface="Comic Sans MS" panose="030F0702030302020204" pitchFamily="66" charset="0"/>
              </a:rPr>
              <a:t> of experience and have undergone training.</a:t>
            </a:r>
          </a:p>
          <a:p>
            <a:pPr marL="285750" indent="-285750">
              <a:buFont typeface="Arial" panose="020B0604020202020204" pitchFamily="34" charset="0"/>
              <a:buChar char="•"/>
            </a:pPr>
            <a:r>
              <a:rPr lang="en-US" b="1" dirty="0">
                <a:solidFill>
                  <a:srgbClr val="9B3119"/>
                </a:solidFill>
                <a:latin typeface="Comic Sans MS" panose="030F0702030302020204" pitchFamily="66" charset="0"/>
              </a:rPr>
              <a:t>Staff have access to regular, on-going CPD from SEND services with regards to a wide range of needs, specifically those present in school.</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Speech and Language Therapists, Educational Psychologist, Specialist Advisory Teachers, Health Care Professionals, Hearing And Visual Impairment support and Special Educational Needs and Disabilities (SEND) Advisor</a:t>
            </a:r>
            <a:r>
              <a:rPr lang="en-GB" b="1" i="1" dirty="0">
                <a:solidFill>
                  <a:srgbClr val="9B3119"/>
                </a:solidFill>
                <a:latin typeface="Comic Sans MS" panose="030F0702030302020204" pitchFamily="66" charset="0"/>
              </a:rPr>
              <a:t>.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Courses on Hearing Impaired (HI), Visually impaired (VI), behaviour management along with relevant training to support interventions.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All staff work closely with you and outside agencies to learn specific skills to support children with additional needs.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All school staff have received training on                                                the new SEND Code of Practice and the latest</a:t>
            </a:r>
          </a:p>
          <a:p>
            <a:r>
              <a:rPr lang="en-US" b="1" dirty="0">
                <a:solidFill>
                  <a:srgbClr val="9B3119"/>
                </a:solidFill>
                <a:latin typeface="Comic Sans MS" panose="030F0702030302020204" pitchFamily="66" charset="0"/>
              </a:rPr>
              <a:t>EEF guidance.</a:t>
            </a:r>
            <a:endParaRPr lang="en-GB" dirty="0">
              <a:solidFill>
                <a:srgbClr val="9B3119"/>
              </a:solidFill>
              <a:latin typeface="Comic Sans MS" panose="030F0702030302020204" pitchFamily="66" charset="0"/>
            </a:endParaRPr>
          </a:p>
        </p:txBody>
      </p:sp>
    </p:spTree>
    <p:extLst>
      <p:ext uri="{BB962C8B-B14F-4D97-AF65-F5344CB8AC3E}">
        <p14:creationId xmlns:p14="http://schemas.microsoft.com/office/powerpoint/2010/main" val="3147598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2400" dirty="0">
                <a:solidFill>
                  <a:srgbClr val="000000"/>
                </a:solidFill>
                <a:latin typeface="Gill Sans MT" panose="020B0502020104020203" pitchFamily="34" charset="0"/>
              </a:rPr>
            </a:br>
            <a:br>
              <a:rPr lang="en-GB" sz="2400" b="0" dirty="0"/>
            </a:br>
            <a:r>
              <a:rPr lang="en-GB" sz="2700" dirty="0">
                <a:latin typeface="Comic Sans MS" panose="030F0702030302020204" pitchFamily="66" charset="0"/>
              </a:rPr>
              <a:t>Q10. How will my child be included in activities outside the classroom including trips? </a:t>
            </a:r>
            <a:br>
              <a:rPr lang="en-GB" sz="2700" dirty="0">
                <a:latin typeface="Comic Sans MS" panose="030F0702030302020204" pitchFamily="66" charset="0"/>
              </a:rPr>
            </a:br>
            <a:endParaRPr lang="en-GB" sz="2700" dirty="0">
              <a:latin typeface="Comic Sans MS" panose="030F0702030302020204" pitchFamily="66" charset="0"/>
            </a:endParaRPr>
          </a:p>
        </p:txBody>
      </p:sp>
      <p:sp>
        <p:nvSpPr>
          <p:cNvPr id="3" name="Rectangle 2"/>
          <p:cNvSpPr/>
          <p:nvPr/>
        </p:nvSpPr>
        <p:spPr>
          <a:xfrm>
            <a:off x="334851" y="1829505"/>
            <a:ext cx="8474298" cy="3139321"/>
          </a:xfrm>
          <a:prstGeom prst="rect">
            <a:avLst/>
          </a:prstGeom>
        </p:spPr>
        <p:txBody>
          <a:bodyPr wrap="square">
            <a:spAutoFit/>
          </a:bodyPr>
          <a:lstStyle/>
          <a:p>
            <a:endParaRPr lang="en-GB" dirty="0">
              <a:latin typeface="Comic Sans MS" panose="030F0702030302020204" pitchFamily="66" charset="0"/>
            </a:endParaRPr>
          </a:p>
          <a:p>
            <a:pPr marL="285750" indent="-285750">
              <a:buFont typeface="Arial" panose="020B0604020202020204" pitchFamily="34" charset="0"/>
              <a:buChar char="•"/>
            </a:pP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All trips and visits are staffed with appropriate ratio of adults to children unless one to one is required.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All areas visited are wheelchair accessible.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Risk assessments are carried out for any activity where there is some form of risk anticipated. </a:t>
            </a:r>
            <a:endParaRPr lang="en-GB"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In the Early Years, Key Stage One and Key Stage 2 staff are on the door every morning and every afternoon to greet parents and children. This provides opportunity to speak to parents on a regular basis and ensure smooth transition in and out of school. </a:t>
            </a:r>
            <a:endParaRPr lang="en-GB" dirty="0">
              <a:solidFill>
                <a:srgbClr val="9B3119"/>
              </a:solidFill>
              <a:latin typeface="Comic Sans MS" panose="030F0702030302020204" pitchFamily="66" charset="0"/>
            </a:endParaRPr>
          </a:p>
        </p:txBody>
      </p:sp>
    </p:spTree>
    <p:extLst>
      <p:ext uri="{BB962C8B-B14F-4D97-AF65-F5344CB8AC3E}">
        <p14:creationId xmlns:p14="http://schemas.microsoft.com/office/powerpoint/2010/main" val="1431675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3" y="0"/>
            <a:ext cx="7886700" cy="1325563"/>
          </a:xfrm>
        </p:spPr>
        <p:txBody>
          <a:bodyPr>
            <a:noAutofit/>
          </a:bodyPr>
          <a:lstStyle/>
          <a:p>
            <a:br>
              <a:rPr lang="en-GB" sz="3600" b="0" dirty="0"/>
            </a:br>
            <a:br>
              <a:rPr lang="en-GB" sz="2400" b="0" dirty="0"/>
            </a:br>
            <a:r>
              <a:rPr lang="en-GB" sz="2400" dirty="0">
                <a:latin typeface="Comic Sans MS" panose="030F0702030302020204" pitchFamily="66" charset="0"/>
              </a:rPr>
              <a:t>Q11. How</a:t>
            </a:r>
            <a:r>
              <a:rPr lang="en-GB" sz="2400" b="0" dirty="0"/>
              <a:t> </a:t>
            </a:r>
            <a:r>
              <a:rPr lang="en-GB" sz="2400" dirty="0">
                <a:latin typeface="Comic Sans MS" panose="030F0702030302020204" pitchFamily="66" charset="0"/>
              </a:rPr>
              <a:t>accessible is St Mary’s Catholic Academy? </a:t>
            </a:r>
          </a:p>
        </p:txBody>
      </p:sp>
      <p:sp>
        <p:nvSpPr>
          <p:cNvPr id="3" name="Rectangle 2"/>
          <p:cNvSpPr/>
          <p:nvPr/>
        </p:nvSpPr>
        <p:spPr>
          <a:xfrm>
            <a:off x="342896" y="1076173"/>
            <a:ext cx="8466993" cy="4216539"/>
          </a:xfrm>
          <a:prstGeom prst="rect">
            <a:avLst/>
          </a:prstGeom>
        </p:spPr>
        <p:txBody>
          <a:bodyPr wrap="square">
            <a:spAutoFit/>
          </a:bodyPr>
          <a:lstStyle/>
          <a:p>
            <a:pPr marL="285750" indent="-285750">
              <a:buFont typeface="Arial" panose="020B0604020202020204" pitchFamily="34" charset="0"/>
              <a:buChar char="•"/>
            </a:pPr>
            <a:endParaRPr lang="en-GB" sz="1600" dirty="0">
              <a:solidFill>
                <a:srgbClr val="9B3119"/>
              </a:solidFill>
              <a:latin typeface="Comic Sans MS" panose="030F0702030302020204" pitchFamily="66" charset="0"/>
            </a:endParaRPr>
          </a:p>
          <a:p>
            <a:endParaRPr lang="en-GB" dirty="0">
              <a:solidFill>
                <a:srgbClr val="9B3119"/>
              </a:solidFill>
              <a:latin typeface="Comic Sans MS" panose="030F0702030302020204" pitchFamily="66" charset="0"/>
            </a:endParaRPr>
          </a:p>
          <a:p>
            <a:endParaRPr lang="en-GB" dirty="0"/>
          </a:p>
          <a:p>
            <a:pPr marL="285750" indent="-285750">
              <a:buFont typeface="Arial" panose="020B0604020202020204" pitchFamily="34" charset="0"/>
              <a:buChar char="•"/>
            </a:pPr>
            <a:r>
              <a:rPr lang="en-GB" dirty="0">
                <a:solidFill>
                  <a:srgbClr val="9B3119"/>
                </a:solidFill>
                <a:latin typeface="Comic Sans MS" panose="030F0702030302020204" pitchFamily="66" charset="0"/>
              </a:rPr>
              <a:t>The building is accessible throughout. Access into all classrooms, halls and the outdoors is ground level with a new ramp and appropriate for use with wheelchairs and walking aids. There is one accessibility toilet on the premises.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We ensure, wherever possible, that equipment used is accessible to all children regardless of their needs.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Staff access training in the use of more specialist equipment which your child may require.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After school provision is accessible to all children including those with SEND.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Extra-curricular activities are accessible for children with SEND.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The school’s Accessibility Plan can be found on the school website. </a:t>
            </a:r>
          </a:p>
        </p:txBody>
      </p:sp>
    </p:spTree>
    <p:extLst>
      <p:ext uri="{BB962C8B-B14F-4D97-AF65-F5344CB8AC3E}">
        <p14:creationId xmlns:p14="http://schemas.microsoft.com/office/powerpoint/2010/main" val="3090801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3999" cy="103031"/>
          </a:xfrm>
        </p:spPr>
        <p:txBody>
          <a:bodyPr>
            <a:noAutofit/>
          </a:bodyPr>
          <a:lstStyle/>
          <a:p>
            <a:br>
              <a:rPr lang="en-GB" sz="3600" b="0" dirty="0"/>
            </a:br>
            <a:br>
              <a:rPr lang="en-GB" sz="2400" b="0" dirty="0"/>
            </a:br>
            <a:br>
              <a:rPr lang="en-GB" sz="2400" dirty="0">
                <a:latin typeface="Comic Sans MS" panose="030F0702030302020204" pitchFamily="66" charset="0"/>
              </a:rPr>
            </a:br>
            <a:r>
              <a:rPr lang="en-GB" sz="2400" dirty="0">
                <a:latin typeface="Comic Sans MS" panose="030F0702030302020204" pitchFamily="66" charset="0"/>
              </a:rPr>
              <a:t>Q12. How will St Mary’s Catholic Academy prepare and support my child to transfer to </a:t>
            </a:r>
            <a:br>
              <a:rPr lang="en-GB" sz="2400" dirty="0">
                <a:latin typeface="Comic Sans MS" panose="030F0702030302020204" pitchFamily="66" charset="0"/>
              </a:rPr>
            </a:br>
            <a:r>
              <a:rPr lang="en-GB" sz="2400" dirty="0">
                <a:latin typeface="Comic Sans MS" panose="030F0702030302020204" pitchFamily="66" charset="0"/>
              </a:rPr>
              <a:t>their next education setting? Or the next class?</a:t>
            </a:r>
          </a:p>
        </p:txBody>
      </p:sp>
      <p:sp>
        <p:nvSpPr>
          <p:cNvPr id="3" name="Rectangle 2"/>
          <p:cNvSpPr/>
          <p:nvPr/>
        </p:nvSpPr>
        <p:spPr>
          <a:xfrm>
            <a:off x="232357" y="1236105"/>
            <a:ext cx="8873543" cy="5262979"/>
          </a:xfrm>
          <a:prstGeom prst="rect">
            <a:avLst/>
          </a:prstGeom>
        </p:spPr>
        <p:txBody>
          <a:bodyPr wrap="square">
            <a:spAutoFit/>
          </a:bodyPr>
          <a:lstStyle/>
          <a:p>
            <a:pPr algn="ctr"/>
            <a:r>
              <a:rPr lang="en-GB" sz="1600" dirty="0">
                <a:solidFill>
                  <a:srgbClr val="9B3119"/>
                </a:solidFill>
                <a:latin typeface="Comic Sans MS" panose="030F0702030302020204" pitchFamily="66" charset="0"/>
              </a:rPr>
              <a:t>W</a:t>
            </a:r>
            <a:r>
              <a:rPr lang="en-GB" sz="1600" b="1" dirty="0">
                <a:solidFill>
                  <a:srgbClr val="9B3119"/>
                </a:solidFill>
                <a:latin typeface="Comic Sans MS" panose="030F0702030302020204" pitchFamily="66" charset="0"/>
              </a:rPr>
              <a:t>e recognise that transitions can be difficult for a child with SEND and take steps to ensure that any transition is a smooth as possible. </a:t>
            </a:r>
          </a:p>
          <a:p>
            <a:r>
              <a:rPr lang="en-GB" sz="1600" b="1" dirty="0">
                <a:solidFill>
                  <a:srgbClr val="9B3119"/>
                </a:solidFill>
                <a:latin typeface="Comic Sans MS" panose="030F0702030302020204" pitchFamily="66" charset="0"/>
              </a:rPr>
              <a:t>If your child is moving to another school: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We will contact the school </a:t>
            </a:r>
            <a:r>
              <a:rPr lang="en-GB" sz="1600" dirty="0" err="1">
                <a:solidFill>
                  <a:srgbClr val="9B3119"/>
                </a:solidFill>
                <a:latin typeface="Comic Sans MS" panose="030F0702030302020204" pitchFamily="66" charset="0"/>
              </a:rPr>
              <a:t>SENCo</a:t>
            </a:r>
            <a:r>
              <a:rPr lang="en-GB" sz="1600" dirty="0">
                <a:solidFill>
                  <a:srgbClr val="9B3119"/>
                </a:solidFill>
                <a:latin typeface="Comic Sans MS" panose="030F0702030302020204" pitchFamily="66" charset="0"/>
              </a:rPr>
              <a:t> and ensure he/she knows about any special arrangements or support that need to be made for your child.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We will make sure that all records about your child are passed on as soon as possible.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The support of more specialist agencies will be sought e.g. Autism Outreach Team </a:t>
            </a:r>
          </a:p>
          <a:p>
            <a:r>
              <a:rPr lang="en-GB" sz="1600" b="1" dirty="0">
                <a:solidFill>
                  <a:srgbClr val="9B3119"/>
                </a:solidFill>
                <a:latin typeface="Comic Sans MS" panose="030F0702030302020204" pitchFamily="66" charset="0"/>
              </a:rPr>
              <a:t>When moving classes in school: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Information will be passed on to the new class teacher IN ADVANCE and a planning meeting will take place with the new teacher.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Pupil passports will be shared with the new teacher.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Your child will take part in transition visits to their new class in order to familiarise themselves with their new environment and get to know their new class teacher and, where applicable any teaching assistants with whom they will be working.  </a:t>
            </a:r>
          </a:p>
          <a:p>
            <a:r>
              <a:rPr lang="en-GB" sz="1600" b="1" dirty="0">
                <a:solidFill>
                  <a:srgbClr val="9B3119"/>
                </a:solidFill>
                <a:latin typeface="Comic Sans MS" panose="030F0702030302020204" pitchFamily="66" charset="0"/>
              </a:rPr>
              <a:t>In Year 6:  </a:t>
            </a: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The </a:t>
            </a:r>
            <a:r>
              <a:rPr lang="en-GB" sz="1600" dirty="0" err="1">
                <a:solidFill>
                  <a:srgbClr val="9B3119"/>
                </a:solidFill>
                <a:latin typeface="Comic Sans MS" panose="030F0702030302020204" pitchFamily="66" charset="0"/>
              </a:rPr>
              <a:t>SENCo</a:t>
            </a:r>
            <a:r>
              <a:rPr lang="en-GB" sz="1600" dirty="0">
                <a:solidFill>
                  <a:srgbClr val="9B3119"/>
                </a:solidFill>
                <a:latin typeface="Comic Sans MS" panose="030F0702030302020204" pitchFamily="66" charset="0"/>
              </a:rPr>
              <a:t> and Y6 teacher will discuss the specific needs of your child with the </a:t>
            </a:r>
            <a:r>
              <a:rPr lang="en-GB" sz="1600" dirty="0" err="1">
                <a:solidFill>
                  <a:srgbClr val="9B3119"/>
                </a:solidFill>
                <a:latin typeface="Comic Sans MS" panose="030F0702030302020204" pitchFamily="66" charset="0"/>
              </a:rPr>
              <a:t>SENCo</a:t>
            </a:r>
            <a:r>
              <a:rPr lang="en-GB" sz="1600" dirty="0">
                <a:solidFill>
                  <a:srgbClr val="9B3119"/>
                </a:solidFill>
                <a:latin typeface="Comic Sans MS" panose="030F0702030302020204" pitchFamily="66" charset="0"/>
              </a:rPr>
              <a:t> of their secondary school.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Your child will do focused learning about aspects of transition to support their understanding of the changes ahead.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Your child will visit their new school on several occasions and in some cases staff from the new school will visit your child in this school.</a:t>
            </a:r>
          </a:p>
        </p:txBody>
      </p:sp>
    </p:spTree>
    <p:extLst>
      <p:ext uri="{BB962C8B-B14F-4D97-AF65-F5344CB8AC3E}">
        <p14:creationId xmlns:p14="http://schemas.microsoft.com/office/powerpoint/2010/main" val="538013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3525"/>
            <a:ext cx="9143999" cy="103031"/>
          </a:xfrm>
        </p:spPr>
        <p:txBody>
          <a:bodyPr>
            <a:noAutofit/>
          </a:bodyPr>
          <a:lstStyle/>
          <a:p>
            <a:br>
              <a:rPr lang="en-GB" sz="3600" b="0" dirty="0"/>
            </a:br>
            <a:br>
              <a:rPr lang="en-GB" sz="2400" b="0" dirty="0"/>
            </a:br>
            <a:br>
              <a:rPr lang="en-GB" sz="2400" dirty="0">
                <a:latin typeface="Comic Sans MS" panose="030F0702030302020204" pitchFamily="66" charset="0"/>
              </a:rPr>
            </a:br>
            <a:r>
              <a:rPr lang="en-GB" sz="2400" dirty="0">
                <a:latin typeface="Comic Sans MS" panose="030F0702030302020204" pitchFamily="66" charset="0"/>
              </a:rPr>
              <a:t>Q13. How are St Mary’s resources allocated and matched to children’s special educational needs?</a:t>
            </a:r>
          </a:p>
        </p:txBody>
      </p:sp>
      <p:sp>
        <p:nvSpPr>
          <p:cNvPr id="3" name="Rectangle 2"/>
          <p:cNvSpPr/>
          <p:nvPr/>
        </p:nvSpPr>
        <p:spPr>
          <a:xfrm>
            <a:off x="0" y="1256467"/>
            <a:ext cx="8873543" cy="4801314"/>
          </a:xfrm>
          <a:prstGeom prst="rect">
            <a:avLst/>
          </a:prstGeom>
        </p:spPr>
        <p:txBody>
          <a:bodyPr wrap="square">
            <a:spAutoFit/>
          </a:bodyPr>
          <a:lstStyle/>
          <a:p>
            <a:endParaRPr lang="en-GB" b="1" dirty="0"/>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T</a:t>
            </a:r>
            <a:r>
              <a:rPr lang="en-GB" dirty="0">
                <a:solidFill>
                  <a:srgbClr val="9B3119"/>
                </a:solidFill>
                <a:latin typeface="Comic Sans MS" panose="030F0702030302020204" pitchFamily="66" charset="0"/>
              </a:rPr>
              <a:t>he SEN budget is allocated each financial year. The money is used to provide additional support and resources.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We ensure that the needs of all children who have special educational needs are met to the best of the school’s ability with the funds available.  This may include the allocation of additional TA support in 1:1 or group situations, intervention, teacher input and /or specific resources to meet individual needs.</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 We have a team of teaching assistants who are funded from the SEN budget and deliver programmes designed to meet groups of children’s needs</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The budget is allocated on a needs basis in consultation between the Principal, SENCO and Senior Leadership Team.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The children who have the most complex needs are given the most support often involving a teaching assistant.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Parents are involved in the decision-making process through consultation with the SENCO in the development and evaluation of Pupil passports.</a:t>
            </a:r>
          </a:p>
          <a:p>
            <a:r>
              <a:rPr lang="en-GB" dirty="0">
                <a:solidFill>
                  <a:srgbClr val="9B3119"/>
                </a:solidFill>
                <a:latin typeface="Comic Sans MS" panose="030F0702030302020204" pitchFamily="66" charset="0"/>
              </a:rPr>
              <a:t> </a:t>
            </a:r>
          </a:p>
        </p:txBody>
      </p:sp>
    </p:spTree>
    <p:extLst>
      <p:ext uri="{BB962C8B-B14F-4D97-AF65-F5344CB8AC3E}">
        <p14:creationId xmlns:p14="http://schemas.microsoft.com/office/powerpoint/2010/main" val="3219553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12125"/>
            <a:ext cx="9143999" cy="103031"/>
          </a:xfrm>
        </p:spPr>
        <p:txBody>
          <a:bodyPr>
            <a:noAutofit/>
          </a:bodyPr>
          <a:lstStyle/>
          <a:p>
            <a:br>
              <a:rPr lang="en-GB" sz="3600" b="0" dirty="0"/>
            </a:br>
            <a:br>
              <a:rPr lang="en-GB" sz="2400" b="0" dirty="0"/>
            </a:br>
            <a:br>
              <a:rPr lang="en-GB" sz="2400" dirty="0">
                <a:latin typeface="Comic Sans MS" panose="030F0702030302020204" pitchFamily="66" charset="0"/>
              </a:rPr>
            </a:br>
            <a:r>
              <a:rPr lang="en-GB" sz="2400" dirty="0">
                <a:latin typeface="Comic Sans MS" panose="030F0702030302020204" pitchFamily="66" charset="0"/>
              </a:rPr>
              <a:t>Q14. How is the decision made about what type and how much support my child will receive? </a:t>
            </a:r>
          </a:p>
        </p:txBody>
      </p:sp>
      <p:sp>
        <p:nvSpPr>
          <p:cNvPr id="3" name="Rectangle 2"/>
          <p:cNvSpPr/>
          <p:nvPr/>
        </p:nvSpPr>
        <p:spPr>
          <a:xfrm>
            <a:off x="135228" y="1622738"/>
            <a:ext cx="9008772" cy="3139321"/>
          </a:xfrm>
          <a:prstGeom prst="rect">
            <a:avLst/>
          </a:prstGeom>
        </p:spPr>
        <p:txBody>
          <a:bodyPr wrap="square">
            <a:spAutoFit/>
          </a:bodyPr>
          <a:lstStyle/>
          <a:p>
            <a:endParaRPr lang="en-GB" b="1" dirty="0">
              <a:solidFill>
                <a:srgbClr val="9B3119"/>
              </a:solidFill>
            </a:endParaRP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All children are unique and individual as such all teaching is of the highest standard and differentiation made in all age groups.   </a:t>
            </a: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If a child needs additional support, the SENCO will work with class teachers, key people, parents/carers and outside agencies to ensure appropriate support. </a:t>
            </a: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When children join the school, support is allocated using the information provided by the child’s previous school or setting. </a:t>
            </a:r>
          </a:p>
          <a:p>
            <a:pPr marL="285750" indent="-285750">
              <a:buFont typeface="Arial" panose="020B0604020202020204" pitchFamily="34" charset="0"/>
              <a:buChar char="•"/>
            </a:pPr>
            <a:r>
              <a:rPr lang="en-GB" b="1" dirty="0">
                <a:solidFill>
                  <a:srgbClr val="9B3119"/>
                </a:solidFill>
                <a:latin typeface="Comic Sans MS" panose="030F0702030302020204" pitchFamily="66" charset="0"/>
              </a:rPr>
              <a:t>During the school year provision is regularly adjusted to meet the changing needs of individuals in consultation with the SENCO, class teacher, outside agencies and parents. </a:t>
            </a:r>
          </a:p>
        </p:txBody>
      </p:sp>
    </p:spTree>
    <p:extLst>
      <p:ext uri="{BB962C8B-B14F-4D97-AF65-F5344CB8AC3E}">
        <p14:creationId xmlns:p14="http://schemas.microsoft.com/office/powerpoint/2010/main" val="3108576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12125"/>
            <a:ext cx="9143999" cy="103031"/>
          </a:xfrm>
        </p:spPr>
        <p:txBody>
          <a:bodyPr>
            <a:noAutofit/>
          </a:bodyPr>
          <a:lstStyle/>
          <a:p>
            <a:br>
              <a:rPr lang="en-GB" sz="3600" b="0" dirty="0"/>
            </a:br>
            <a:br>
              <a:rPr lang="en-GB" sz="2400" b="0" dirty="0"/>
            </a:br>
            <a:br>
              <a:rPr lang="en-GB" sz="2400" dirty="0">
                <a:latin typeface="Comic Sans MS" panose="030F0702030302020204" pitchFamily="66" charset="0"/>
              </a:rPr>
            </a:br>
            <a:r>
              <a:rPr lang="en-GB" sz="2400" dirty="0">
                <a:latin typeface="Comic Sans MS" panose="030F0702030302020204" pitchFamily="66" charset="0"/>
              </a:rPr>
              <a:t>Q15. How will my child be involved in the decisions about their learning? </a:t>
            </a:r>
            <a:br>
              <a:rPr lang="en-GB" sz="2400" dirty="0">
                <a:latin typeface="Comic Sans MS" panose="030F0702030302020204" pitchFamily="66" charset="0"/>
              </a:rPr>
            </a:br>
            <a:endParaRPr lang="en-GB" sz="2400" dirty="0">
              <a:latin typeface="Comic Sans MS" panose="030F0702030302020204" pitchFamily="66" charset="0"/>
            </a:endParaRPr>
          </a:p>
        </p:txBody>
      </p:sp>
      <p:sp>
        <p:nvSpPr>
          <p:cNvPr id="3" name="Rectangle 2"/>
          <p:cNvSpPr/>
          <p:nvPr/>
        </p:nvSpPr>
        <p:spPr>
          <a:xfrm>
            <a:off x="135228" y="1700012"/>
            <a:ext cx="9008772" cy="2585323"/>
          </a:xfrm>
          <a:prstGeom prst="rect">
            <a:avLst/>
          </a:prstGeom>
        </p:spPr>
        <p:txBody>
          <a:bodyPr wrap="square">
            <a:spAutoFit/>
          </a:bodyPr>
          <a:lstStyle/>
          <a:p>
            <a:r>
              <a:rPr lang="en-GB" b="1" dirty="0">
                <a:solidFill>
                  <a:srgbClr val="9B3119"/>
                </a:solidFill>
              </a:rPr>
              <a:t> </a:t>
            </a:r>
            <a:endParaRPr lang="en-GB" dirty="0">
              <a:solidFill>
                <a:srgbClr val="9B3119"/>
              </a:solidFill>
            </a:endParaRPr>
          </a:p>
          <a:p>
            <a:pPr marL="285750" indent="-285750">
              <a:buFont typeface="Arial" panose="020B0604020202020204" pitchFamily="34" charset="0"/>
              <a:buChar char="•"/>
            </a:pPr>
            <a:r>
              <a:rPr lang="en-GB" dirty="0">
                <a:solidFill>
                  <a:srgbClr val="9B3119"/>
                </a:solidFill>
                <a:latin typeface="Comic Sans MS" panose="030F0702030302020204" pitchFamily="66" charset="0"/>
              </a:rPr>
              <a:t>Teachers regularly give feedback to children about their work and the progress they are making and what they need to do next to make further progress or to address a misconception. This enables children to become reflective learners and helps them to close the gap between what they can do currently and what we would like them to do.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Pupils with a pupil passport will also give their views termly inline will pupil passport reviews and more formally for children with an EHCP during the annual review or assessment process.</a:t>
            </a:r>
          </a:p>
        </p:txBody>
      </p:sp>
    </p:spTree>
    <p:extLst>
      <p:ext uri="{BB962C8B-B14F-4D97-AF65-F5344CB8AC3E}">
        <p14:creationId xmlns:p14="http://schemas.microsoft.com/office/powerpoint/2010/main" val="152839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368" y="383055"/>
            <a:ext cx="7886700" cy="1325563"/>
          </a:xfrm>
        </p:spPr>
        <p:txBody>
          <a:bodyPr>
            <a:normAutofit/>
          </a:bodyPr>
          <a:lstStyle/>
          <a:p>
            <a:r>
              <a:rPr lang="en-GB" sz="3600" dirty="0">
                <a:latin typeface="Comic Sans MS" panose="030F0702030302020204" pitchFamily="66" charset="0"/>
              </a:rPr>
              <a:t>Meet our team at </a:t>
            </a:r>
            <a:br>
              <a:rPr lang="en-GB" sz="3600" dirty="0">
                <a:latin typeface="Comic Sans MS" panose="030F0702030302020204" pitchFamily="66" charset="0"/>
              </a:rPr>
            </a:br>
            <a:r>
              <a:rPr lang="en-GB" sz="3600" dirty="0">
                <a:latin typeface="Comic Sans MS" panose="030F0702030302020204" pitchFamily="66" charset="0"/>
              </a:rPr>
              <a:t>St Mary’s Catholic Academy</a:t>
            </a:r>
          </a:p>
        </p:txBody>
      </p:sp>
      <p:sp>
        <p:nvSpPr>
          <p:cNvPr id="3" name="Content Placeholder 2"/>
          <p:cNvSpPr>
            <a:spLocks noGrp="1"/>
          </p:cNvSpPr>
          <p:nvPr>
            <p:ph idx="1"/>
          </p:nvPr>
        </p:nvSpPr>
        <p:spPr/>
        <p:txBody>
          <a:bodyPr/>
          <a:lstStyle/>
          <a:p>
            <a:pPr marL="0" indent="0">
              <a:buNone/>
            </a:pPr>
            <a:r>
              <a:rPr lang="en-GB" dirty="0"/>
              <a:t> </a:t>
            </a:r>
            <a:r>
              <a:rPr lang="en-GB" dirty="0">
                <a:latin typeface="Comic Sans MS" panose="030F0702030302020204" pitchFamily="66" charset="0"/>
              </a:rPr>
              <a:t>Mrs Davis                         Miss Kealey</a:t>
            </a:r>
          </a:p>
          <a:p>
            <a:pPr marL="0" indent="0">
              <a:buNone/>
            </a:pPr>
            <a:r>
              <a:rPr lang="en-GB" dirty="0">
                <a:latin typeface="Comic Sans MS" panose="030F0702030302020204" pitchFamily="66" charset="0"/>
              </a:rPr>
              <a:t>    (SENCO)                           (Link governor)</a:t>
            </a:r>
          </a:p>
          <a:p>
            <a:pPr marL="0" indent="0">
              <a:buNone/>
            </a:pPr>
            <a:endParaRPr lang="en-GB" dirty="0">
              <a:latin typeface="Comic Sans MS" panose="030F0702030302020204" pitchFamily="66" charset="0"/>
            </a:endParaRPr>
          </a:p>
          <a:p>
            <a:pPr marL="0" indent="0" algn="ctr">
              <a:buNone/>
            </a:pPr>
            <a:r>
              <a:rPr lang="en-US" dirty="0">
                <a:latin typeface="Comic Sans MS" panose="030F0702030302020204" pitchFamily="66" charset="0"/>
              </a:rPr>
              <a:t>Mrs Scarlett</a:t>
            </a:r>
          </a:p>
          <a:p>
            <a:pPr marL="0" indent="0" algn="ctr">
              <a:buNone/>
            </a:pPr>
            <a:r>
              <a:rPr lang="en-US" dirty="0">
                <a:latin typeface="Comic Sans MS" panose="030F0702030302020204" pitchFamily="66" charset="0"/>
              </a:rPr>
              <a:t>(Safeguarding officer)</a:t>
            </a:r>
            <a:endParaRPr lang="en-GB" dirty="0">
              <a:latin typeface="Comic Sans MS" panose="030F0702030302020204" pitchFamily="66" charset="0"/>
            </a:endParaRPr>
          </a:p>
        </p:txBody>
      </p:sp>
    </p:spTree>
    <p:extLst>
      <p:ext uri="{BB962C8B-B14F-4D97-AF65-F5344CB8AC3E}">
        <p14:creationId xmlns:p14="http://schemas.microsoft.com/office/powerpoint/2010/main" val="2233683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03031"/>
          </a:xfrm>
        </p:spPr>
        <p:txBody>
          <a:bodyPr>
            <a:noAutofit/>
          </a:bodyPr>
          <a:lstStyle/>
          <a:p>
            <a:br>
              <a:rPr lang="en-GB" sz="3600" b="0" dirty="0"/>
            </a:br>
            <a:br>
              <a:rPr lang="en-GB" sz="2400" b="0" dirty="0"/>
            </a:br>
            <a:br>
              <a:rPr lang="en-GB" sz="2400" dirty="0">
                <a:latin typeface="Comic Sans MS" panose="030F0702030302020204" pitchFamily="66" charset="0"/>
              </a:rPr>
            </a:br>
            <a:r>
              <a:rPr lang="en-GB" sz="2400" dirty="0">
                <a:latin typeface="Comic Sans MS" panose="030F0702030302020204" pitchFamily="66" charset="0"/>
              </a:rPr>
              <a:t>Q16. How will I be involved in the decisions about the learning of my child? </a:t>
            </a:r>
          </a:p>
        </p:txBody>
      </p:sp>
      <p:sp>
        <p:nvSpPr>
          <p:cNvPr id="3" name="Rectangle 2"/>
          <p:cNvSpPr/>
          <p:nvPr/>
        </p:nvSpPr>
        <p:spPr>
          <a:xfrm>
            <a:off x="135228" y="978794"/>
            <a:ext cx="9008772" cy="5632311"/>
          </a:xfrm>
          <a:prstGeom prst="rect">
            <a:avLst/>
          </a:prstGeom>
        </p:spPr>
        <p:txBody>
          <a:bodyPr wrap="square">
            <a:spAutoFit/>
          </a:bodyPr>
          <a:lstStyle/>
          <a:p>
            <a:pPr marL="285750" indent="-285750">
              <a:buFont typeface="Arial" panose="020B0604020202020204" pitchFamily="34" charset="0"/>
              <a:buChar char="•"/>
            </a:pPr>
            <a:r>
              <a:rPr lang="en-GB" dirty="0">
                <a:solidFill>
                  <a:srgbClr val="9B3119"/>
                </a:solidFill>
                <a:latin typeface="Comic Sans MS" panose="030F0702030302020204" pitchFamily="66" charset="0"/>
              </a:rPr>
              <a:t>All parents of children in our school are invited to attend a Parents’ consultation three times a year. These are designed to discuss the progress a child is making, the targets they are working towards and how parents may be able to help at home. Annual Reports are sent home in July to give an overview of the year. Parents can also meet with Class Teachers at other times throughout the term and this can be arranged through the school office.</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If a child is part on an intervention, this will also be discussed so parents are aware of the support the child is having, how well interventions have gone and what they can do to help. Parents can arrange an appointment with the class teacher or SENCO to discuss these in more depth.</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Parents of children with an Education, Health and Care Plan are also invited to attend a review meeting, at least once a year. All information from outside professionals will be discussed with you and the person involved directly, or where this is not possible, in a report.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Homework will be adjusted as needed to suit your child’s individual needs. </a:t>
            </a:r>
          </a:p>
          <a:p>
            <a:pPr marL="285750" indent="-285750">
              <a:buFont typeface="Arial" panose="020B0604020202020204" pitchFamily="34" charset="0"/>
              <a:buChar char="•"/>
            </a:pPr>
            <a:r>
              <a:rPr lang="en-GB" dirty="0">
                <a:solidFill>
                  <a:srgbClr val="9B3119"/>
                </a:solidFill>
                <a:latin typeface="Comic Sans MS" panose="030F0702030302020204" pitchFamily="66" charset="0"/>
              </a:rPr>
              <a:t>Alongside the home school diary, an additional home/school communication book may be used to support contact with you, when this has been agreed to be useful for you and your child.</a:t>
            </a:r>
          </a:p>
          <a:p>
            <a:pPr marL="285750" indent="-285750">
              <a:buFont typeface="Arial" panose="020B0604020202020204" pitchFamily="34" charset="0"/>
              <a:buChar char="•"/>
            </a:pPr>
            <a:endParaRPr lang="en-GB" dirty="0">
              <a:solidFill>
                <a:srgbClr val="9B3119"/>
              </a:solidFill>
              <a:latin typeface="Comic Sans MS" panose="030F0702030302020204" pitchFamily="66" charset="0"/>
            </a:endParaRPr>
          </a:p>
          <a:p>
            <a:r>
              <a:rPr lang="en-GB" dirty="0">
                <a:solidFill>
                  <a:srgbClr val="9B3119"/>
                </a:solidFill>
                <a:latin typeface="Comic Sans MS" panose="030F0702030302020204" pitchFamily="66" charset="0"/>
              </a:rPr>
              <a:t> </a:t>
            </a:r>
          </a:p>
        </p:txBody>
      </p:sp>
    </p:spTree>
    <p:extLst>
      <p:ext uri="{BB962C8B-B14F-4D97-AF65-F5344CB8AC3E}">
        <p14:creationId xmlns:p14="http://schemas.microsoft.com/office/powerpoint/2010/main" val="1239658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2" y="111219"/>
            <a:ext cx="7886700" cy="1325563"/>
          </a:xfrm>
        </p:spPr>
        <p:txBody>
          <a:bodyPr>
            <a:noAutofit/>
          </a:bodyPr>
          <a:lstStyle/>
          <a:p>
            <a:br>
              <a:rPr lang="en-GB" sz="3600" b="0" dirty="0"/>
            </a:br>
            <a:r>
              <a:rPr lang="en-GB" sz="2400" dirty="0">
                <a:latin typeface="Comic Sans MS" panose="030F0702030302020204" pitchFamily="66" charset="0"/>
              </a:rPr>
              <a:t>Q17. How can parents be involved with St Mary’s Catholic Academy?</a:t>
            </a:r>
          </a:p>
        </p:txBody>
      </p:sp>
      <p:sp>
        <p:nvSpPr>
          <p:cNvPr id="3" name="Rectangle 2"/>
          <p:cNvSpPr/>
          <p:nvPr/>
        </p:nvSpPr>
        <p:spPr>
          <a:xfrm>
            <a:off x="342896" y="1436782"/>
            <a:ext cx="8466993" cy="2062103"/>
          </a:xfrm>
          <a:prstGeom prst="rect">
            <a:avLst/>
          </a:prstGeom>
        </p:spPr>
        <p:txBody>
          <a:bodyPr wrap="square">
            <a:spAutoFit/>
          </a:bodyPr>
          <a:lstStyle/>
          <a:p>
            <a:pPr marL="285750" indent="-285750">
              <a:buFont typeface="Arial" panose="020B0604020202020204" pitchFamily="34" charset="0"/>
              <a:buChar char="•"/>
            </a:pPr>
            <a:endParaRPr lang="en-GB" sz="1600" dirty="0">
              <a:solidFill>
                <a:srgbClr val="9B3119"/>
              </a:solidFill>
              <a:latin typeface="Comic Sans MS" panose="030F0702030302020204" pitchFamily="66" charset="0"/>
            </a:endParaRP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We always strive to work in partnership with parents/carers and welcome their involvement. We hold learning events regularly for parents and carers (celebrations assemblies, workshops, family learning, ‘Watch me learn’ </a:t>
            </a:r>
            <a:r>
              <a:rPr lang="en-GB" sz="1600" dirty="0" err="1">
                <a:solidFill>
                  <a:srgbClr val="9B3119"/>
                </a:solidFill>
                <a:latin typeface="Comic Sans MS" panose="030F0702030302020204" pitchFamily="66" charset="0"/>
              </a:rPr>
              <a:t>etc</a:t>
            </a:r>
            <a:r>
              <a:rPr lang="en-GB" sz="1600" dirty="0">
                <a:solidFill>
                  <a:srgbClr val="9B3119"/>
                </a:solidFill>
                <a:latin typeface="Comic Sans MS" panose="030F0702030302020204" pitchFamily="66" charset="0"/>
              </a:rPr>
              <a:t>) and survey parent/carer opinion regularly.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All parents/carers are very welcome to make an appointment to discuss children’s needs, however large or small, at any time. </a:t>
            </a:r>
          </a:p>
          <a:p>
            <a:pPr marL="285750" indent="-285750">
              <a:buFont typeface="Arial" panose="020B0604020202020204" pitchFamily="34" charset="0"/>
              <a:buChar char="•"/>
            </a:pPr>
            <a:r>
              <a:rPr lang="en-GB" sz="1600" dirty="0">
                <a:solidFill>
                  <a:srgbClr val="9B3119"/>
                </a:solidFill>
                <a:latin typeface="Comic Sans MS" panose="030F0702030302020204" pitchFamily="66" charset="0"/>
              </a:rPr>
              <a:t>We also welcome parent/carer volunteers in school.</a:t>
            </a:r>
          </a:p>
        </p:txBody>
      </p:sp>
    </p:spTree>
    <p:extLst>
      <p:ext uri="{BB962C8B-B14F-4D97-AF65-F5344CB8AC3E}">
        <p14:creationId xmlns:p14="http://schemas.microsoft.com/office/powerpoint/2010/main" val="4157176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133" y="77782"/>
            <a:ext cx="7886700" cy="1325563"/>
          </a:xfrm>
        </p:spPr>
        <p:txBody>
          <a:bodyPr>
            <a:noAutofit/>
          </a:bodyPr>
          <a:lstStyle/>
          <a:p>
            <a:br>
              <a:rPr lang="en-GB" sz="2400" dirty="0">
                <a:latin typeface="Comic Sans MS" panose="030F0702030302020204" pitchFamily="66" charset="0"/>
              </a:rPr>
            </a:br>
            <a:r>
              <a:rPr lang="en-GB" sz="2400" dirty="0">
                <a:latin typeface="Comic Sans MS" panose="030F0702030302020204" pitchFamily="66" charset="0"/>
              </a:rPr>
              <a:t>Q18. What do I do if I want to make a complaint? </a:t>
            </a:r>
          </a:p>
        </p:txBody>
      </p:sp>
      <p:sp>
        <p:nvSpPr>
          <p:cNvPr id="3" name="Rectangle 2"/>
          <p:cNvSpPr/>
          <p:nvPr/>
        </p:nvSpPr>
        <p:spPr>
          <a:xfrm>
            <a:off x="226987" y="1403345"/>
            <a:ext cx="8466993" cy="4093428"/>
          </a:xfrm>
          <a:prstGeom prst="rect">
            <a:avLst/>
          </a:prstGeom>
        </p:spPr>
        <p:txBody>
          <a:bodyPr wrap="square">
            <a:spAutoFit/>
          </a:bodyPr>
          <a:lstStyle/>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solidFill>
                <a:srgbClr val="9B3119"/>
              </a:solidFill>
              <a:latin typeface="Comic Sans MS" panose="030F0702030302020204" pitchFamily="66" charset="0"/>
            </a:endParaRPr>
          </a:p>
          <a:p>
            <a:pPr marL="342900" indent="-342900">
              <a:buFont typeface="Arial" panose="020B0604020202020204" pitchFamily="34" charset="0"/>
              <a:buChar char="•"/>
            </a:pPr>
            <a:r>
              <a:rPr lang="en-GB" sz="2000" dirty="0">
                <a:solidFill>
                  <a:srgbClr val="9B3119"/>
                </a:solidFill>
                <a:latin typeface="Comic Sans MS" panose="030F0702030302020204" pitchFamily="66" charset="0"/>
              </a:rPr>
              <a:t>If you are not happy about a decision or something that is happening in school, please ask to speak to your child’s class teacher initially. If you require further assistance then please request to speak to the </a:t>
            </a:r>
            <a:r>
              <a:rPr lang="en-GB" sz="2000" dirty="0" err="1">
                <a:solidFill>
                  <a:srgbClr val="9B3119"/>
                </a:solidFill>
                <a:latin typeface="Comic Sans MS" panose="030F0702030302020204" pitchFamily="66" charset="0"/>
              </a:rPr>
              <a:t>SENCo</a:t>
            </a:r>
            <a:r>
              <a:rPr lang="en-GB" sz="2000" dirty="0">
                <a:solidFill>
                  <a:srgbClr val="9B3119"/>
                </a:solidFill>
                <a:latin typeface="Comic Sans MS" panose="030F0702030302020204" pitchFamily="66" charset="0"/>
              </a:rPr>
              <a:t>. If you are still not happy then you can speak to the Principal or the Academy Committee member for SEND, who will do their best to help you with your concerns. </a:t>
            </a:r>
          </a:p>
          <a:p>
            <a:pPr marL="342900" indent="-342900">
              <a:buFont typeface="Arial" panose="020B0604020202020204" pitchFamily="34" charset="0"/>
              <a:buChar char="•"/>
            </a:pPr>
            <a:endParaRPr lang="en-GB" sz="2000" dirty="0">
              <a:solidFill>
                <a:srgbClr val="9B3119"/>
              </a:solidFill>
              <a:latin typeface="Comic Sans MS" panose="030F0702030302020204" pitchFamily="66" charset="0"/>
            </a:endParaRPr>
          </a:p>
          <a:p>
            <a:pPr marL="342900" indent="-342900">
              <a:buFont typeface="Arial" panose="020B0604020202020204" pitchFamily="34" charset="0"/>
              <a:buChar char="•"/>
            </a:pPr>
            <a:r>
              <a:rPr lang="en-GB" sz="2000" dirty="0">
                <a:solidFill>
                  <a:srgbClr val="9B3119"/>
                </a:solidFill>
                <a:latin typeface="Comic Sans MS" panose="030F0702030302020204" pitchFamily="66" charset="0"/>
              </a:rPr>
              <a:t>The process for all complaints is available for parents to see on the school website. Alternatively parents can request a written copy.</a:t>
            </a:r>
          </a:p>
          <a:p>
            <a:pPr marL="342900" indent="-342900">
              <a:buFont typeface="Arial" panose="020B0604020202020204" pitchFamily="34" charset="0"/>
              <a:buChar char="•"/>
            </a:pPr>
            <a:endParaRPr lang="en-GB" sz="2000" dirty="0">
              <a:solidFill>
                <a:srgbClr val="9B3119"/>
              </a:solidFill>
              <a:latin typeface="Comic Sans MS" panose="030F0702030302020204" pitchFamily="66" charset="0"/>
            </a:endParaRPr>
          </a:p>
        </p:txBody>
      </p:sp>
    </p:spTree>
    <p:extLst>
      <p:ext uri="{BB962C8B-B14F-4D97-AF65-F5344CB8AC3E}">
        <p14:creationId xmlns:p14="http://schemas.microsoft.com/office/powerpoint/2010/main" val="3945992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3" y="409088"/>
            <a:ext cx="7886700" cy="1325563"/>
          </a:xfrm>
        </p:spPr>
        <p:txBody>
          <a:bodyPr>
            <a:noAutofit/>
          </a:bodyPr>
          <a:lstStyle/>
          <a:p>
            <a:br>
              <a:rPr lang="en-GB" sz="3600" b="0" dirty="0"/>
            </a:br>
            <a:r>
              <a:rPr lang="en-GB" sz="2400" dirty="0">
                <a:latin typeface="Comic Sans MS" panose="030F0702030302020204" pitchFamily="66" charset="0"/>
              </a:rPr>
              <a:t>Current Services/Agencies/Specialists linked to St Mary’s Catholic Academy: </a:t>
            </a:r>
          </a:p>
        </p:txBody>
      </p:sp>
      <p:sp>
        <p:nvSpPr>
          <p:cNvPr id="3" name="Rectangle 2"/>
          <p:cNvSpPr/>
          <p:nvPr/>
        </p:nvSpPr>
        <p:spPr>
          <a:xfrm>
            <a:off x="342897" y="1874663"/>
            <a:ext cx="8466993" cy="2862322"/>
          </a:xfrm>
          <a:prstGeom prst="rect">
            <a:avLst/>
          </a:prstGeom>
        </p:spPr>
        <p:txBody>
          <a:bodyPr wrap="square">
            <a:spAutoFit/>
          </a:bodyPr>
          <a:lstStyle/>
          <a:p>
            <a:endParaRPr lang="en-GB" sz="2000" dirty="0"/>
          </a:p>
          <a:p>
            <a:pPr marL="342900" indent="-342900">
              <a:buFont typeface="Arial" panose="020B0604020202020204" pitchFamily="34" charset="0"/>
              <a:buChar char="•"/>
            </a:pPr>
            <a:r>
              <a:rPr lang="en-US" sz="2000" dirty="0">
                <a:solidFill>
                  <a:srgbClr val="9B3119"/>
                </a:solidFill>
                <a:latin typeface="Comic Sans MS" panose="030F0702030302020204" pitchFamily="66" charset="0"/>
              </a:rPr>
              <a:t>School Nurse- 0300 123 1161</a:t>
            </a:r>
          </a:p>
          <a:p>
            <a:pPr marL="342900" indent="-342900">
              <a:buFont typeface="Arial" panose="020B0604020202020204" pitchFamily="34" charset="0"/>
              <a:buChar char="•"/>
            </a:pPr>
            <a:r>
              <a:rPr lang="en-US" sz="2000" dirty="0">
                <a:solidFill>
                  <a:srgbClr val="9B3119"/>
                </a:solidFill>
                <a:latin typeface="Comic Sans MS" panose="030F0702030302020204" pitchFamily="66" charset="0"/>
              </a:rPr>
              <a:t>• Speech Therapy based at </a:t>
            </a:r>
            <a:r>
              <a:rPr lang="en-US" sz="2000" dirty="0" err="1">
                <a:solidFill>
                  <a:srgbClr val="9B3119"/>
                </a:solidFill>
                <a:latin typeface="Comic Sans MS" panose="030F0702030302020204" pitchFamily="66" charset="0"/>
              </a:rPr>
              <a:t>Cobridge</a:t>
            </a:r>
            <a:r>
              <a:rPr lang="en-US" sz="2000" dirty="0">
                <a:solidFill>
                  <a:srgbClr val="9B3119"/>
                </a:solidFill>
                <a:latin typeface="Comic Sans MS" panose="030F0702030302020204" pitchFamily="66" charset="0"/>
              </a:rPr>
              <a:t> Health Centre- 01782</a:t>
            </a:r>
          </a:p>
          <a:p>
            <a:pPr marL="342900" indent="-342900">
              <a:buFont typeface="Arial" panose="020B0604020202020204" pitchFamily="34" charset="0"/>
              <a:buChar char="•"/>
            </a:pPr>
            <a:r>
              <a:rPr lang="en-US" sz="2000" dirty="0">
                <a:solidFill>
                  <a:srgbClr val="9B3119"/>
                </a:solidFill>
                <a:latin typeface="Comic Sans MS" panose="030F0702030302020204" pitchFamily="66" charset="0"/>
              </a:rPr>
              <a:t>234481/82/83</a:t>
            </a:r>
          </a:p>
          <a:p>
            <a:pPr marL="342900" indent="-342900">
              <a:buFont typeface="Arial" panose="020B0604020202020204" pitchFamily="34" charset="0"/>
              <a:buChar char="•"/>
            </a:pPr>
            <a:r>
              <a:rPr lang="en-US" sz="2000" dirty="0">
                <a:solidFill>
                  <a:srgbClr val="9B3119"/>
                </a:solidFill>
                <a:latin typeface="Comic Sans MS" panose="030F0702030302020204" pitchFamily="66" charset="0"/>
              </a:rPr>
              <a:t>• PSCO- Christopher Hancock - 101</a:t>
            </a:r>
          </a:p>
          <a:p>
            <a:pPr marL="342900" indent="-342900">
              <a:buFont typeface="Arial" panose="020B0604020202020204" pitchFamily="34" charset="0"/>
              <a:buChar char="•"/>
            </a:pPr>
            <a:r>
              <a:rPr lang="en-US" sz="2000" dirty="0">
                <a:solidFill>
                  <a:srgbClr val="9B3119"/>
                </a:solidFill>
                <a:latin typeface="Comic Sans MS" panose="030F0702030302020204" pitchFamily="66" charset="0"/>
              </a:rPr>
              <a:t>• SENDs Advisor- 01782 232538</a:t>
            </a:r>
          </a:p>
          <a:p>
            <a:pPr marL="342900" indent="-342900">
              <a:buFont typeface="Arial" panose="020B0604020202020204" pitchFamily="34" charset="0"/>
              <a:buChar char="•"/>
            </a:pPr>
            <a:r>
              <a:rPr lang="en-US" sz="2000" dirty="0">
                <a:solidFill>
                  <a:srgbClr val="9B3119"/>
                </a:solidFill>
                <a:latin typeface="Comic Sans MS" panose="030F0702030302020204" pitchFamily="66" charset="0"/>
              </a:rPr>
              <a:t>• Hearing/Vision Impaired Support Team- 01782 232538</a:t>
            </a:r>
          </a:p>
          <a:p>
            <a:pPr marL="342900" indent="-342900">
              <a:buFont typeface="Arial" panose="020B0604020202020204" pitchFamily="34" charset="0"/>
              <a:buChar char="•"/>
            </a:pPr>
            <a:r>
              <a:rPr lang="en-US" sz="2000" dirty="0">
                <a:solidFill>
                  <a:srgbClr val="9B3119"/>
                </a:solidFill>
                <a:latin typeface="Comic Sans MS" panose="030F0702030302020204" pitchFamily="66" charset="0"/>
              </a:rPr>
              <a:t>• </a:t>
            </a:r>
            <a:r>
              <a:rPr lang="en-US" sz="2000" dirty="0" err="1">
                <a:solidFill>
                  <a:srgbClr val="9B3119"/>
                </a:solidFill>
                <a:latin typeface="Comic Sans MS" panose="030F0702030302020204" pitchFamily="66" charset="0"/>
              </a:rPr>
              <a:t>Behaviour</a:t>
            </a:r>
            <a:r>
              <a:rPr lang="en-US" sz="2000" dirty="0">
                <a:solidFill>
                  <a:srgbClr val="9B3119"/>
                </a:solidFill>
                <a:latin typeface="Comic Sans MS" panose="030F0702030302020204" pitchFamily="66" charset="0"/>
              </a:rPr>
              <a:t> Support Service- 01782 232538</a:t>
            </a:r>
          </a:p>
          <a:p>
            <a:pPr marL="342900" indent="-342900">
              <a:buFont typeface="Arial" panose="020B0604020202020204" pitchFamily="34" charset="0"/>
              <a:buChar char="•"/>
            </a:pPr>
            <a:r>
              <a:rPr lang="en-US" sz="2000" dirty="0">
                <a:solidFill>
                  <a:srgbClr val="9B3119"/>
                </a:solidFill>
                <a:latin typeface="Comic Sans MS" panose="030F0702030302020204" pitchFamily="66" charset="0"/>
              </a:rPr>
              <a:t>• Educational Psychologist- 01782 232538 </a:t>
            </a:r>
            <a:endParaRPr lang="en-GB" sz="2000" dirty="0">
              <a:solidFill>
                <a:srgbClr val="9B3119"/>
              </a:solidFill>
              <a:latin typeface="Comic Sans MS" panose="030F0702030302020204" pitchFamily="66" charset="0"/>
            </a:endParaRPr>
          </a:p>
        </p:txBody>
      </p:sp>
    </p:spTree>
    <p:extLst>
      <p:ext uri="{BB962C8B-B14F-4D97-AF65-F5344CB8AC3E}">
        <p14:creationId xmlns:p14="http://schemas.microsoft.com/office/powerpoint/2010/main" val="1700559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3" y="409088"/>
            <a:ext cx="7886700" cy="1325563"/>
          </a:xfrm>
        </p:spPr>
        <p:txBody>
          <a:bodyPr>
            <a:noAutofit/>
          </a:bodyPr>
          <a:lstStyle/>
          <a:p>
            <a:r>
              <a:rPr lang="en-GB" sz="2400" dirty="0">
                <a:solidFill>
                  <a:schemeClr val="tx1"/>
                </a:solidFill>
                <a:latin typeface="Comic Sans MS" panose="030F0702030302020204" pitchFamily="66" charset="0"/>
              </a:rPr>
              <a:t>Q17. What support is available to parents and how can I contact them?</a:t>
            </a:r>
          </a:p>
        </p:txBody>
      </p:sp>
      <p:sp>
        <p:nvSpPr>
          <p:cNvPr id="3" name="Rectangle 2"/>
          <p:cNvSpPr/>
          <p:nvPr/>
        </p:nvSpPr>
        <p:spPr>
          <a:xfrm>
            <a:off x="246180" y="1786740"/>
            <a:ext cx="8466993" cy="3477875"/>
          </a:xfrm>
          <a:prstGeom prst="rect">
            <a:avLst/>
          </a:prstGeom>
        </p:spPr>
        <p:txBody>
          <a:bodyPr wrap="square">
            <a:spAutoFit/>
          </a:bodyPr>
          <a:lstStyle/>
          <a:p>
            <a:r>
              <a:rPr lang="en-US" sz="2000" dirty="0">
                <a:solidFill>
                  <a:srgbClr val="9B3119"/>
                </a:solidFill>
                <a:latin typeface="Comic Sans MS" panose="030F0702030302020204" pitchFamily="66" charset="0"/>
              </a:rPr>
              <a:t>For further information you may wish to contact parent partnership;</a:t>
            </a:r>
          </a:p>
          <a:p>
            <a:r>
              <a:rPr lang="en-US" sz="2000" dirty="0">
                <a:solidFill>
                  <a:srgbClr val="9B3119"/>
                </a:solidFill>
                <a:latin typeface="Comic Sans MS" panose="030F0702030302020204" pitchFamily="66" charset="0"/>
                <a:hlinkClick r:id="rId2"/>
              </a:rPr>
              <a:t>http://www.parent-partnership-stoke.co.uk/</a:t>
            </a:r>
            <a:endParaRPr lang="en-US" sz="2000" dirty="0">
              <a:solidFill>
                <a:srgbClr val="9B3119"/>
              </a:solidFill>
              <a:latin typeface="Comic Sans MS" panose="030F0702030302020204" pitchFamily="66" charset="0"/>
            </a:endParaRPr>
          </a:p>
          <a:p>
            <a:r>
              <a:rPr lang="en-US" sz="2000" dirty="0">
                <a:solidFill>
                  <a:srgbClr val="9B3119"/>
                </a:solidFill>
                <a:latin typeface="Comic Sans MS" panose="030F0702030302020204" pitchFamily="66" charset="0"/>
                <a:hlinkClick r:id="rId3"/>
              </a:rPr>
              <a:t>http://www.span-info.co.uk/page/about-spps.html</a:t>
            </a:r>
            <a:endParaRPr lang="en-US" sz="2000" dirty="0">
              <a:solidFill>
                <a:srgbClr val="9B3119"/>
              </a:solidFill>
              <a:latin typeface="Comic Sans MS" panose="030F0702030302020204" pitchFamily="66" charset="0"/>
            </a:endParaRPr>
          </a:p>
          <a:p>
            <a:endParaRPr lang="en-US" sz="2000" dirty="0">
              <a:solidFill>
                <a:srgbClr val="9B3119"/>
              </a:solidFill>
              <a:latin typeface="Comic Sans MS" panose="030F0702030302020204" pitchFamily="66" charset="0"/>
            </a:endParaRPr>
          </a:p>
          <a:p>
            <a:r>
              <a:rPr lang="en-US" sz="2000" dirty="0">
                <a:solidFill>
                  <a:srgbClr val="9B3119"/>
                </a:solidFill>
                <a:latin typeface="Comic Sans MS" panose="030F0702030302020204" pitchFamily="66" charset="0"/>
              </a:rPr>
              <a:t>Stoke-on-Trent Local Authority (please see link at the top of the</a:t>
            </a:r>
          </a:p>
          <a:p>
            <a:r>
              <a:rPr lang="en-US" sz="2000" dirty="0">
                <a:solidFill>
                  <a:srgbClr val="9B3119"/>
                </a:solidFill>
                <a:latin typeface="Comic Sans MS" panose="030F0702030302020204" pitchFamily="66" charset="0"/>
              </a:rPr>
              <a:t>page.)</a:t>
            </a:r>
          </a:p>
          <a:p>
            <a:r>
              <a:rPr lang="en-US" sz="2000" dirty="0">
                <a:solidFill>
                  <a:srgbClr val="9B3119"/>
                </a:solidFill>
                <a:latin typeface="Comic Sans MS" panose="030F0702030302020204" pitchFamily="66" charset="0"/>
              </a:rPr>
              <a:t>Tel : 01782 234234 Email: </a:t>
            </a:r>
            <a:r>
              <a:rPr lang="en-US" sz="2000" dirty="0">
                <a:solidFill>
                  <a:srgbClr val="9B3119"/>
                </a:solidFill>
                <a:latin typeface="Comic Sans MS" panose="030F0702030302020204" pitchFamily="66" charset="0"/>
                <a:hlinkClick r:id="rId4"/>
              </a:rPr>
              <a:t>enquiries@stoke.gov.uk</a:t>
            </a:r>
            <a:endParaRPr lang="en-US" sz="2000" dirty="0">
              <a:solidFill>
                <a:srgbClr val="9B3119"/>
              </a:solidFill>
              <a:latin typeface="Comic Sans MS" panose="030F0702030302020204" pitchFamily="66" charset="0"/>
            </a:endParaRPr>
          </a:p>
          <a:p>
            <a:endParaRPr lang="en-US" sz="2000" dirty="0">
              <a:solidFill>
                <a:srgbClr val="9B3119"/>
              </a:solidFill>
              <a:latin typeface="Comic Sans MS" panose="030F0702030302020204" pitchFamily="66" charset="0"/>
            </a:endParaRPr>
          </a:p>
          <a:p>
            <a:r>
              <a:rPr lang="en-US" sz="2000" dirty="0">
                <a:solidFill>
                  <a:srgbClr val="9B3119"/>
                </a:solidFill>
                <a:latin typeface="Comic Sans MS" panose="030F0702030302020204" pitchFamily="66" charset="0"/>
              </a:rPr>
              <a:t>Staffordshire Local Authority (please see the link at the top of the</a:t>
            </a:r>
          </a:p>
          <a:p>
            <a:r>
              <a:rPr lang="en-US" sz="2000" dirty="0">
                <a:solidFill>
                  <a:srgbClr val="9B3119"/>
                </a:solidFill>
                <a:latin typeface="Comic Sans MS" panose="030F0702030302020204" pitchFamily="66" charset="0"/>
              </a:rPr>
              <a:t>page.)</a:t>
            </a:r>
          </a:p>
          <a:p>
            <a:r>
              <a:rPr lang="en-US" sz="2000" dirty="0">
                <a:solidFill>
                  <a:srgbClr val="9B3119"/>
                </a:solidFill>
                <a:latin typeface="Comic Sans MS" panose="030F0702030302020204" pitchFamily="66" charset="0"/>
              </a:rPr>
              <a:t>Staffordshire: 0300 111 8014</a:t>
            </a:r>
            <a:endParaRPr lang="en-GB" sz="2000" dirty="0">
              <a:solidFill>
                <a:srgbClr val="9B3119"/>
              </a:solidFill>
              <a:latin typeface="Comic Sans MS" panose="030F0702030302020204" pitchFamily="66" charset="0"/>
            </a:endParaRPr>
          </a:p>
        </p:txBody>
      </p:sp>
    </p:spTree>
    <p:extLst>
      <p:ext uri="{BB962C8B-B14F-4D97-AF65-F5344CB8AC3E}">
        <p14:creationId xmlns:p14="http://schemas.microsoft.com/office/powerpoint/2010/main" val="562203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4747" y="947420"/>
            <a:ext cx="7886700" cy="4351338"/>
          </a:xfrm>
        </p:spPr>
        <p:txBody>
          <a:bodyPr>
            <a:normAutofit/>
          </a:bodyPr>
          <a:lstStyle/>
          <a:p>
            <a:pPr marL="0" indent="0">
              <a:buNone/>
            </a:pPr>
            <a:r>
              <a:rPr lang="en-US" sz="2000" noProof="1">
                <a:latin typeface="Comic Sans MS" panose="030F0702030302020204" pitchFamily="66" charset="0"/>
              </a:rPr>
              <a:t>St Mary’s Catholic Academy is a mainstream school. </a:t>
            </a:r>
          </a:p>
          <a:p>
            <a:pPr marL="0" indent="0">
              <a:buNone/>
            </a:pPr>
            <a:endParaRPr lang="en-US" sz="2000" noProof="1">
              <a:latin typeface="Comic Sans MS" panose="030F0702030302020204" pitchFamily="66" charset="0"/>
            </a:endParaRPr>
          </a:p>
          <a:p>
            <a:pPr marL="0" indent="0">
              <a:buNone/>
            </a:pPr>
            <a:r>
              <a:rPr lang="en-GB" sz="2000" dirty="0">
                <a:latin typeface="Comic Sans MS" panose="030F0702030302020204" pitchFamily="66" charset="0"/>
              </a:rPr>
              <a:t>St Mary’s Catholic Academy is founded on faith in Jesus Christ and the life of the school community is centred on His presence.</a:t>
            </a:r>
          </a:p>
          <a:p>
            <a:pPr marL="0" indent="0">
              <a:buNone/>
            </a:pPr>
            <a:endParaRPr lang="en-GB" sz="2000" dirty="0">
              <a:latin typeface="Comic Sans MS" panose="030F0702030302020204" pitchFamily="66" charset="0"/>
            </a:endParaRPr>
          </a:p>
          <a:p>
            <a:pPr marL="0" indent="0">
              <a:buNone/>
            </a:pPr>
            <a:r>
              <a:rPr lang="en-GB" sz="2000" dirty="0">
                <a:latin typeface="Comic Sans MS" panose="030F0702030302020204" pitchFamily="66" charset="0"/>
              </a:rPr>
              <a:t>At St Mary’s Catholic Academy, every member of the school community is regarded as being of equal worth and importance. Inclusion recognises differences; meeting the needs of individuals and taking positive action, so that everyone has equal access to the educational opportunities offered by the school this includes regular monitoring of individual progress and achievement. Each child is given the support they need to help them succeed across the curriculum and achieve their potential.</a:t>
            </a:r>
          </a:p>
          <a:p>
            <a:pPr marL="0" indent="0">
              <a:buNone/>
            </a:pPr>
            <a:endParaRPr lang="en-US" noProof="1"/>
          </a:p>
        </p:txBody>
      </p:sp>
      <p:sp>
        <p:nvSpPr>
          <p:cNvPr id="4" name="Rectangle 3"/>
          <p:cNvSpPr/>
          <p:nvPr/>
        </p:nvSpPr>
        <p:spPr>
          <a:xfrm>
            <a:off x="2286000" y="301089"/>
            <a:ext cx="5134708" cy="646331"/>
          </a:xfrm>
          <a:prstGeom prst="rect">
            <a:avLst/>
          </a:prstGeom>
        </p:spPr>
        <p:txBody>
          <a:bodyPr wrap="square">
            <a:spAutoFit/>
          </a:bodyPr>
          <a:lstStyle/>
          <a:p>
            <a:r>
              <a:rPr lang="en-GB" sz="3600" b="1" dirty="0">
                <a:latin typeface="Comic Sans MS" panose="030F0702030302020204" pitchFamily="66" charset="0"/>
              </a:rPr>
              <a:t>Inclusion Statement</a:t>
            </a:r>
            <a:endParaRPr lang="en-GB" sz="3600" b="1" dirty="0"/>
          </a:p>
        </p:txBody>
      </p:sp>
    </p:spTree>
    <p:extLst>
      <p:ext uri="{BB962C8B-B14F-4D97-AF65-F5344CB8AC3E}">
        <p14:creationId xmlns:p14="http://schemas.microsoft.com/office/powerpoint/2010/main" val="11134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618" y="1702359"/>
            <a:ext cx="7886700" cy="4351338"/>
          </a:xfrm>
        </p:spPr>
        <p:txBody>
          <a:bodyPr>
            <a:normAutofit lnSpcReduction="10000"/>
          </a:bodyPr>
          <a:lstStyle/>
          <a:p>
            <a:pPr marL="0" indent="0">
              <a:buNone/>
            </a:pPr>
            <a:r>
              <a:rPr lang="en-US" noProof="1">
                <a:latin typeface="Comic Sans MS" panose="030F0702030302020204" pitchFamily="66" charset="0"/>
              </a:rPr>
              <a:t>Initially, parents may wish to speak to their child’s class teacher regarding their comments or concerns about their children.</a:t>
            </a:r>
          </a:p>
          <a:p>
            <a:pPr marL="0" indent="0">
              <a:buNone/>
            </a:pPr>
            <a:endParaRPr lang="en-US" noProof="1">
              <a:latin typeface="Comic Sans MS" panose="030F0702030302020204" pitchFamily="66" charset="0"/>
            </a:endParaRPr>
          </a:p>
          <a:p>
            <a:pPr marL="0" indent="0">
              <a:buNone/>
            </a:pPr>
            <a:r>
              <a:rPr lang="en-US" noProof="1">
                <a:latin typeface="Comic Sans MS" panose="030F0702030302020204" pitchFamily="66" charset="0"/>
              </a:rPr>
              <a:t>The class teacher can then liaise with the SENCo or other appropriate staff, where applicable.</a:t>
            </a:r>
          </a:p>
          <a:p>
            <a:pPr marL="0" indent="0">
              <a:buNone/>
            </a:pPr>
            <a:endParaRPr lang="en-US" noProof="1">
              <a:latin typeface="Comic Sans MS" panose="030F0702030302020204" pitchFamily="66" charset="0"/>
            </a:endParaRPr>
          </a:p>
          <a:p>
            <a:pPr marL="0" indent="0">
              <a:buNone/>
            </a:pPr>
            <a:r>
              <a:rPr lang="en-US" noProof="1">
                <a:latin typeface="Comic Sans MS" panose="030F0702030302020204" pitchFamily="66" charset="0"/>
              </a:rPr>
              <a:t>The SENCo, MRS J Davis, can be contacted through the school office.</a:t>
            </a:r>
          </a:p>
        </p:txBody>
      </p:sp>
      <p:sp>
        <p:nvSpPr>
          <p:cNvPr id="4" name="Rectangle 3"/>
          <p:cNvSpPr/>
          <p:nvPr/>
        </p:nvSpPr>
        <p:spPr>
          <a:xfrm>
            <a:off x="1147482" y="301089"/>
            <a:ext cx="7153836" cy="1384995"/>
          </a:xfrm>
          <a:prstGeom prst="rect">
            <a:avLst/>
          </a:prstGeom>
        </p:spPr>
        <p:txBody>
          <a:bodyPr wrap="square">
            <a:spAutoFit/>
          </a:bodyPr>
          <a:lstStyle/>
          <a:p>
            <a:pPr algn="ctr"/>
            <a:r>
              <a:rPr lang="en-GB" sz="2800" b="1" dirty="0">
                <a:latin typeface="Comic Sans MS" panose="030F0702030302020204" pitchFamily="66" charset="0"/>
              </a:rPr>
              <a:t>Who do I talk to if I have any concerns about my child’s learning needs or disabilities?</a:t>
            </a:r>
            <a:endParaRPr lang="en-GB" sz="2800" b="1" dirty="0"/>
          </a:p>
        </p:txBody>
      </p:sp>
    </p:spTree>
    <p:extLst>
      <p:ext uri="{BB962C8B-B14F-4D97-AF65-F5344CB8AC3E}">
        <p14:creationId xmlns:p14="http://schemas.microsoft.com/office/powerpoint/2010/main" val="3634710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5433"/>
            <a:ext cx="7886700" cy="1325563"/>
          </a:xfrm>
        </p:spPr>
        <p:txBody>
          <a:bodyPr>
            <a:normAutofit/>
          </a:bodyPr>
          <a:lstStyle/>
          <a:p>
            <a:r>
              <a:rPr lang="en-GB" sz="2400" dirty="0">
                <a:latin typeface="Comic Sans MS" panose="030F0702030302020204" pitchFamily="66" charset="0"/>
              </a:rPr>
              <a:t>Q1. What are the kinds of special educational needs for which provision in made at St Mary’s  Catholic Academy?</a:t>
            </a:r>
          </a:p>
        </p:txBody>
      </p:sp>
      <p:sp>
        <p:nvSpPr>
          <p:cNvPr id="3" name="Rectangle 2"/>
          <p:cNvSpPr/>
          <p:nvPr/>
        </p:nvSpPr>
        <p:spPr>
          <a:xfrm>
            <a:off x="483576" y="869124"/>
            <a:ext cx="8466993" cy="5570756"/>
          </a:xfrm>
          <a:prstGeom prst="rect">
            <a:avLst/>
          </a:prstGeom>
        </p:spPr>
        <p:txBody>
          <a:bodyPr wrap="square">
            <a:spAutoFit/>
          </a:bodyPr>
          <a:lstStyle/>
          <a:p>
            <a:endParaRPr lang="en-GB" sz="1400" dirty="0"/>
          </a:p>
          <a:p>
            <a:r>
              <a:rPr lang="en-GB" sz="1400" dirty="0">
                <a:solidFill>
                  <a:srgbClr val="9B3119"/>
                </a:solidFill>
                <a:latin typeface="Comic Sans MS" panose="030F0702030302020204" pitchFamily="66" charset="0"/>
              </a:rPr>
              <a:t>We address the needs of children using the four main areas outlined in the Code of Practice (2014) these are:</a:t>
            </a: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endParaRPr lang="en-GB" sz="1400" dirty="0">
              <a:solidFill>
                <a:srgbClr val="9B3119"/>
              </a:solidFill>
              <a:latin typeface="Comic Sans MS" panose="030F0702030302020204" pitchFamily="66" charset="0"/>
            </a:endParaRPr>
          </a:p>
          <a:p>
            <a:r>
              <a:rPr lang="en-GB" sz="1200" dirty="0">
                <a:solidFill>
                  <a:srgbClr val="9B3119"/>
                </a:solidFill>
                <a:latin typeface="Comic Sans MS" panose="030F0702030302020204" pitchFamily="66" charset="0"/>
              </a:rPr>
              <a:t>At St Mary’s we are aware that these needs will be </a:t>
            </a:r>
          </a:p>
          <a:p>
            <a:r>
              <a:rPr lang="en-GB" sz="1200" dirty="0">
                <a:solidFill>
                  <a:srgbClr val="9B3119"/>
                </a:solidFill>
                <a:latin typeface="Comic Sans MS" panose="030F0702030302020204" pitchFamily="66" charset="0"/>
              </a:rPr>
              <a:t>inter-related and that children may have more than </a:t>
            </a:r>
          </a:p>
          <a:p>
            <a:r>
              <a:rPr lang="en-GB" sz="1200" dirty="0">
                <a:solidFill>
                  <a:srgbClr val="9B3119"/>
                </a:solidFill>
                <a:latin typeface="Comic Sans MS" panose="030F0702030302020204" pitchFamily="66" charset="0"/>
              </a:rPr>
              <a:t>one area of need. Appropriate support will be given to support </a:t>
            </a:r>
          </a:p>
          <a:p>
            <a:r>
              <a:rPr lang="en-US" sz="1200" dirty="0">
                <a:solidFill>
                  <a:srgbClr val="9B3119"/>
                </a:solidFill>
                <a:latin typeface="Comic Sans MS" panose="030F0702030302020204" pitchFamily="66" charset="0"/>
              </a:rPr>
              <a:t>all areas of a child’s need.</a:t>
            </a:r>
            <a:endParaRPr lang="en-GB" sz="1200" dirty="0">
              <a:solidFill>
                <a:srgbClr val="9B3119"/>
              </a:solidFill>
              <a:latin typeface="Comic Sans MS" panose="030F0702030302020204" pitchFamily="66" charset="0"/>
            </a:endParaRPr>
          </a:p>
          <a:p>
            <a:endParaRPr lang="en-GB" sz="1400" dirty="0">
              <a:solidFill>
                <a:srgbClr val="9B3119"/>
              </a:solidFill>
              <a:effectLst/>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562138848"/>
              </p:ext>
            </p:extLst>
          </p:nvPr>
        </p:nvGraphicFramePr>
        <p:xfrm>
          <a:off x="628649" y="1648028"/>
          <a:ext cx="8176846" cy="3543300"/>
        </p:xfrm>
        <a:graphic>
          <a:graphicData uri="http://schemas.openxmlformats.org/drawingml/2006/table">
            <a:tbl>
              <a:tblPr firstRow="1" bandRow="1">
                <a:tableStyleId>{21E4AEA4-8DFA-4A89-87EB-49C32662AFE0}</a:tableStyleId>
              </a:tblPr>
              <a:tblGrid>
                <a:gridCol w="4088423">
                  <a:extLst>
                    <a:ext uri="{9D8B030D-6E8A-4147-A177-3AD203B41FA5}">
                      <a16:colId xmlns:a16="http://schemas.microsoft.com/office/drawing/2014/main" val="20000"/>
                    </a:ext>
                  </a:extLst>
                </a:gridCol>
                <a:gridCol w="4088423">
                  <a:extLst>
                    <a:ext uri="{9D8B030D-6E8A-4147-A177-3AD203B41FA5}">
                      <a16:colId xmlns:a16="http://schemas.microsoft.com/office/drawing/2014/main" val="20001"/>
                    </a:ext>
                  </a:extLst>
                </a:gridCol>
              </a:tblGrid>
              <a:tr h="370840">
                <a:tc>
                  <a:txBody>
                    <a:bodyPr/>
                    <a:lstStyle/>
                    <a:p>
                      <a:r>
                        <a:rPr lang="en-GB" sz="1050" dirty="0"/>
                        <a:t>Communication and Interaction</a:t>
                      </a:r>
                    </a:p>
                    <a:p>
                      <a:r>
                        <a:rPr lang="en-GB" sz="1050" dirty="0"/>
                        <a:t>Speech, Language and Communication Needs (SLCN)</a:t>
                      </a:r>
                    </a:p>
                    <a:p>
                      <a:r>
                        <a:rPr lang="en-GB" sz="1050" dirty="0"/>
                        <a:t>This includes children who have difficulty saying what they want to or understanding what is being said to them and children who do not understand or use social rules of communication.</a:t>
                      </a:r>
                    </a:p>
                    <a:p>
                      <a:r>
                        <a:rPr lang="en-GB" sz="1050" dirty="0"/>
                        <a:t>This includes children with Autistic Spectrum Disorder who are likely to have particular difficulties with social interaction. They may also experience difficulties with language, communication and imagination, which can impact on how they relate to others.</a:t>
                      </a:r>
                    </a:p>
                    <a:p>
                      <a:endParaRPr lang="en-GB" sz="1050" b="0" dirty="0"/>
                    </a:p>
                  </a:txBody>
                  <a:tcPr/>
                </a:tc>
                <a:tc>
                  <a:txBody>
                    <a:bodyPr/>
                    <a:lstStyle/>
                    <a:p>
                      <a:r>
                        <a:rPr lang="en-GB" sz="1050" dirty="0"/>
                        <a:t>Cognition and Learning </a:t>
                      </a:r>
                    </a:p>
                    <a:p>
                      <a:r>
                        <a:rPr lang="en-GB" sz="1050" dirty="0"/>
                        <a:t>This includes children whose learning difficulty could result in them learning at a slower pace than their peers, even with appropriate differentiation. Learning difficulties cover a wide range of needs and includes, for example, children who have Moderate Learning Difficulties (MLD) and children who have a Specific Learning Difficulty (</a:t>
                      </a:r>
                      <a:r>
                        <a:rPr lang="en-GB" sz="1050" dirty="0" err="1"/>
                        <a:t>SpLD</a:t>
                      </a:r>
                      <a:r>
                        <a:rPr lang="en-GB" sz="1050" dirty="0"/>
                        <a:t>) which encompasses a range of conditions such as dyslexia, dyscalculia and dyspraxia. These children may need additional support in some areas of the curriculum.</a:t>
                      </a:r>
                      <a:endParaRPr lang="en-GB" sz="1050" b="0" dirty="0"/>
                    </a:p>
                  </a:txBody>
                  <a:tcPr/>
                </a:tc>
                <a:extLst>
                  <a:ext uri="{0D108BD9-81ED-4DB2-BD59-A6C34878D82A}">
                    <a16:rowId xmlns:a16="http://schemas.microsoft.com/office/drawing/2014/main" val="10000"/>
                  </a:ext>
                </a:extLst>
              </a:tr>
              <a:tr h="370840">
                <a:tc>
                  <a:txBody>
                    <a:bodyPr/>
                    <a:lstStyle/>
                    <a:p>
                      <a:r>
                        <a:rPr lang="en-GB" sz="1050" dirty="0"/>
                        <a:t>Social, emotional and mental health difficulties. (SEMH)</a:t>
                      </a:r>
                    </a:p>
                    <a:p>
                      <a:r>
                        <a:rPr lang="en-GB" sz="1050" dirty="0"/>
                        <a:t>Children and young people may experience a wide range of social and emotional difficulties which manifest themselves in many ways. They may include becoming withdrawn or isolated, as well as displaying challenging behaviours along with children who may have disorders such as Attention Deficit Hyperactivity Disorder (ADHD) or attachment disorder. We work with CAMHS and other appropriate agencies to support these children.</a:t>
                      </a:r>
                    </a:p>
                    <a:p>
                      <a:endParaRPr lang="en-GB" sz="1050" dirty="0"/>
                    </a:p>
                  </a:txBody>
                  <a:tcPr/>
                </a:tc>
                <a:tc>
                  <a:txBody>
                    <a:bodyPr/>
                    <a:lstStyle/>
                    <a:p>
                      <a:r>
                        <a:rPr lang="en-GB" sz="1050" dirty="0"/>
                        <a:t>Sensory and/or physical needs</a:t>
                      </a:r>
                    </a:p>
                    <a:p>
                      <a:r>
                        <a:rPr lang="en-GB" sz="1050" dirty="0"/>
                        <a:t>This includes children who require special educational provision because they have a disability which prevents or hinders them from making use of educational facilities generally provided. This includes Visual Impairment (VI), Hearing Impairment (HI), Multi-Sensory Impairment (MSI) and Physical Disability (PD). We work with specialist services to access appropriate support to enable these children to access their learning.</a:t>
                      </a:r>
                    </a:p>
                    <a:p>
                      <a:endParaRPr lang="en-GB" sz="105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22972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latin typeface="Comic Sans MS" panose="030F0702030302020204" pitchFamily="66" charset="0"/>
              </a:rPr>
              <a:t>Q2. How does St Mary’s know if children need extra help and what should I do if I think my child may have special educational needs?</a:t>
            </a:r>
          </a:p>
        </p:txBody>
      </p:sp>
      <p:sp>
        <p:nvSpPr>
          <p:cNvPr id="3" name="Rectangle 2"/>
          <p:cNvSpPr/>
          <p:nvPr/>
        </p:nvSpPr>
        <p:spPr>
          <a:xfrm>
            <a:off x="338503" y="1690689"/>
            <a:ext cx="8466993" cy="5262979"/>
          </a:xfrm>
          <a:prstGeom prst="rect">
            <a:avLst/>
          </a:prstGeom>
        </p:spPr>
        <p:txBody>
          <a:bodyPr wrap="square">
            <a:spAutoFit/>
          </a:bodyPr>
          <a:lstStyle/>
          <a:p>
            <a:r>
              <a:rPr lang="en-GB" sz="1400" dirty="0">
                <a:solidFill>
                  <a:srgbClr val="9B3119"/>
                </a:solidFill>
                <a:latin typeface="Comic Sans MS" panose="030F0702030302020204" pitchFamily="66" charset="0"/>
              </a:rPr>
              <a:t>St Mary’s Catholic Academy is committed to quality first teaching for all pupils. Class teachers monitor all pupils rigorously in order to identify pupils that are not making expected progress. This allows us to identify any potential areas of need as a early as possible as we know that early intervention is key to improving outcomes for our children and enabling them to fulfil their potential. Concerns may be raised by class teachers and parents/ carers.</a:t>
            </a:r>
          </a:p>
          <a:p>
            <a:endParaRPr lang="en-GB" sz="1400" dirty="0">
              <a:solidFill>
                <a:srgbClr val="9B3119"/>
              </a:solidFill>
              <a:latin typeface="Comic Sans MS" panose="030F0702030302020204" pitchFamily="66" charset="0"/>
            </a:endParaRPr>
          </a:p>
          <a:p>
            <a:r>
              <a:rPr lang="en-GB" sz="1400" dirty="0">
                <a:solidFill>
                  <a:srgbClr val="9B3119"/>
                </a:solidFill>
                <a:latin typeface="Comic Sans MS" panose="030F0702030302020204" pitchFamily="66" charset="0"/>
              </a:rPr>
              <a:t>Pupil observations may indicate that they have a need in one of the following areas; </a:t>
            </a:r>
          </a:p>
          <a:p>
            <a:endParaRPr lang="en-GB" sz="1400" dirty="0">
              <a:solidFill>
                <a:srgbClr val="9B3119"/>
              </a:solidFill>
              <a:latin typeface="Comic Sans MS" panose="030F0702030302020204" pitchFamily="66" charset="0"/>
            </a:endParaRPr>
          </a:p>
          <a:p>
            <a:r>
              <a:rPr lang="en-GB" sz="1400" dirty="0">
                <a:solidFill>
                  <a:srgbClr val="9B3119"/>
                </a:solidFill>
                <a:latin typeface="Comic Sans MS" panose="030F0702030302020204" pitchFamily="66" charset="0"/>
              </a:rPr>
              <a:t>1. Communication and interaction </a:t>
            </a:r>
          </a:p>
          <a:p>
            <a:r>
              <a:rPr lang="en-GB" sz="1400" dirty="0">
                <a:solidFill>
                  <a:srgbClr val="9B3119"/>
                </a:solidFill>
                <a:latin typeface="Comic Sans MS" panose="030F0702030302020204" pitchFamily="66" charset="0"/>
              </a:rPr>
              <a:t>2. Cognition and learning </a:t>
            </a:r>
          </a:p>
          <a:p>
            <a:r>
              <a:rPr lang="en-GB" sz="1400" dirty="0">
                <a:solidFill>
                  <a:srgbClr val="9B3119"/>
                </a:solidFill>
                <a:latin typeface="Comic Sans MS" panose="030F0702030302020204" pitchFamily="66" charset="0"/>
              </a:rPr>
              <a:t>3. Social, emotional and mental health </a:t>
            </a:r>
          </a:p>
          <a:p>
            <a:r>
              <a:rPr lang="en-GB" sz="1400" dirty="0">
                <a:solidFill>
                  <a:srgbClr val="9B3119"/>
                </a:solidFill>
                <a:latin typeface="Comic Sans MS" panose="030F0702030302020204" pitchFamily="66" charset="0"/>
              </a:rPr>
              <a:t>4. Sensory/physical </a:t>
            </a:r>
          </a:p>
          <a:p>
            <a:endParaRPr lang="en-GB" sz="1400" dirty="0">
              <a:solidFill>
                <a:srgbClr val="9B3119"/>
              </a:solidFill>
              <a:latin typeface="Comic Sans MS" panose="030F0702030302020204" pitchFamily="66" charset="0"/>
            </a:endParaRPr>
          </a:p>
          <a:p>
            <a:r>
              <a:rPr lang="en-GB" sz="1400" dirty="0">
                <a:solidFill>
                  <a:srgbClr val="9B3119"/>
                </a:solidFill>
                <a:latin typeface="Comic Sans MS" panose="030F0702030302020204" pitchFamily="66" charset="0"/>
              </a:rPr>
              <a:t>Initially parents may wish to speak to class teachers regarding their comments or concerns about their children. </a:t>
            </a:r>
          </a:p>
          <a:p>
            <a:endParaRPr lang="en-GB" sz="1400" dirty="0">
              <a:solidFill>
                <a:srgbClr val="9B3119"/>
              </a:solidFill>
              <a:latin typeface="Comic Sans MS" panose="030F0702030302020204" pitchFamily="66" charset="0"/>
            </a:endParaRPr>
          </a:p>
          <a:p>
            <a:r>
              <a:rPr lang="en-GB" sz="1400" dirty="0">
                <a:solidFill>
                  <a:srgbClr val="9B3119"/>
                </a:solidFill>
                <a:latin typeface="Comic Sans MS" panose="030F0702030302020204" pitchFamily="66" charset="0"/>
              </a:rPr>
              <a:t>The class teachers can then liaise with the SENCO or other appropriate staff, where applicable. </a:t>
            </a:r>
          </a:p>
          <a:p>
            <a:endParaRPr lang="en-GB" sz="1400" dirty="0">
              <a:solidFill>
                <a:srgbClr val="9B3119"/>
              </a:solidFill>
              <a:latin typeface="Comic Sans MS" panose="030F0702030302020204" pitchFamily="66" charset="0"/>
            </a:endParaRPr>
          </a:p>
          <a:p>
            <a:r>
              <a:rPr lang="en-GB" sz="1400" dirty="0">
                <a:solidFill>
                  <a:srgbClr val="9B3119"/>
                </a:solidFill>
                <a:latin typeface="Comic Sans MS" panose="030F0702030302020204" pitchFamily="66" charset="0"/>
              </a:rPr>
              <a:t>The school has a dedicated Special education Needs Coordinator                                                                                   (</a:t>
            </a:r>
            <a:r>
              <a:rPr lang="en-GB" sz="1400" dirty="0" err="1">
                <a:solidFill>
                  <a:srgbClr val="9B3119"/>
                </a:solidFill>
                <a:latin typeface="Comic Sans MS" panose="030F0702030302020204" pitchFamily="66" charset="0"/>
              </a:rPr>
              <a:t>SENCo</a:t>
            </a:r>
            <a:r>
              <a:rPr lang="en-GB" sz="1400" dirty="0">
                <a:solidFill>
                  <a:srgbClr val="9B3119"/>
                </a:solidFill>
                <a:latin typeface="Comic Sans MS" panose="030F0702030302020204" pitchFamily="66" charset="0"/>
              </a:rPr>
              <a:t>), who will help decide what the next steps are.</a:t>
            </a:r>
          </a:p>
          <a:p>
            <a:endParaRPr lang="en-GB" sz="1400" dirty="0">
              <a:solidFill>
                <a:srgbClr val="9B3119"/>
              </a:solidFill>
              <a:latin typeface="Comic Sans MS" panose="030F0702030302020204" pitchFamily="66" charset="0"/>
            </a:endParaRPr>
          </a:p>
          <a:p>
            <a:r>
              <a:rPr lang="en-GB" sz="1400" dirty="0">
                <a:solidFill>
                  <a:srgbClr val="9B3119"/>
                </a:solidFill>
                <a:latin typeface="Comic Sans MS" panose="030F0702030302020204" pitchFamily="66" charset="0"/>
              </a:rPr>
              <a:t>The </a:t>
            </a:r>
            <a:r>
              <a:rPr lang="en-GB" sz="1400" dirty="0" err="1">
                <a:solidFill>
                  <a:srgbClr val="9B3119"/>
                </a:solidFill>
                <a:latin typeface="Comic Sans MS" panose="030F0702030302020204" pitchFamily="66" charset="0"/>
              </a:rPr>
              <a:t>SENCo</a:t>
            </a:r>
            <a:r>
              <a:rPr lang="en-GB" sz="1400" dirty="0">
                <a:solidFill>
                  <a:srgbClr val="9B3119"/>
                </a:solidFill>
                <a:latin typeface="Comic Sans MS" panose="030F0702030302020204" pitchFamily="66" charset="0"/>
              </a:rPr>
              <a:t>, Mrs J Davis , can be contacted                                                                        through the school office.</a:t>
            </a:r>
          </a:p>
          <a:p>
            <a:endParaRPr lang="en-GB" sz="1400" dirty="0">
              <a:solidFill>
                <a:srgbClr val="9B3119"/>
              </a:solidFill>
              <a:effectLst/>
              <a:latin typeface="Comic Sans MS" panose="030F0702030302020204" pitchFamily="66" charset="0"/>
            </a:endParaRPr>
          </a:p>
        </p:txBody>
      </p:sp>
    </p:spTree>
    <p:extLst>
      <p:ext uri="{BB962C8B-B14F-4D97-AF65-F5344CB8AC3E}">
        <p14:creationId xmlns:p14="http://schemas.microsoft.com/office/powerpoint/2010/main" val="3881680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0"/>
            <a:ext cx="7886700" cy="1325563"/>
          </a:xfrm>
        </p:spPr>
        <p:txBody>
          <a:bodyPr>
            <a:normAutofit/>
          </a:bodyPr>
          <a:lstStyle/>
          <a:p>
            <a:r>
              <a:rPr lang="en-GB" sz="2400" dirty="0">
                <a:latin typeface="Comic Sans MS" panose="030F0702030302020204" pitchFamily="66" charset="0"/>
              </a:rPr>
              <a:t>Q3. How will St Mary’s support my child?</a:t>
            </a:r>
          </a:p>
        </p:txBody>
      </p:sp>
      <p:sp>
        <p:nvSpPr>
          <p:cNvPr id="3" name="Rectangle 2"/>
          <p:cNvSpPr/>
          <p:nvPr/>
        </p:nvSpPr>
        <p:spPr>
          <a:xfrm>
            <a:off x="155623" y="1037546"/>
            <a:ext cx="8466993" cy="5324535"/>
          </a:xfrm>
          <a:prstGeom prst="rect">
            <a:avLst/>
          </a:prstGeom>
        </p:spPr>
        <p:txBody>
          <a:bodyPr wrap="square">
            <a:spAutoFit/>
          </a:bodyPr>
          <a:lstStyle/>
          <a:p>
            <a:pPr marL="285750" indent="-285750">
              <a:buFont typeface="Arial" panose="020B0604020202020204" pitchFamily="34" charset="0"/>
              <a:buChar char="•"/>
            </a:pPr>
            <a:r>
              <a:rPr lang="en-GB" sz="2000" dirty="0">
                <a:solidFill>
                  <a:srgbClr val="9B3119"/>
                </a:solidFill>
                <a:latin typeface="Comic Sans MS" panose="030F0702030302020204" pitchFamily="66" charset="0"/>
              </a:rPr>
              <a:t>The Special Educational Needs coordinator (</a:t>
            </a:r>
            <a:r>
              <a:rPr lang="en-GB" sz="2000" dirty="0" err="1">
                <a:solidFill>
                  <a:srgbClr val="9B3119"/>
                </a:solidFill>
                <a:latin typeface="Comic Sans MS" panose="030F0702030302020204" pitchFamily="66" charset="0"/>
              </a:rPr>
              <a:t>SENCo</a:t>
            </a:r>
            <a:r>
              <a:rPr lang="en-GB" sz="2000" dirty="0">
                <a:solidFill>
                  <a:srgbClr val="9B3119"/>
                </a:solidFill>
                <a:latin typeface="Comic Sans MS" panose="030F0702030302020204" pitchFamily="66" charset="0"/>
              </a:rPr>
              <a:t>) will liaise with you, alongside any outside agencies involved and the class teacher in order to monitor your child’s progress. Pupil passports are drawn up in consultation with all who are involved with your child and the child themselves. This will give details of pupil’s specific needs and what is being put in place to support and help your child make progress. The amount of support is tailored to fit the individual needs of your child. One to one assistance or small group work is arranged if appropriate to the child’s needs.</a:t>
            </a:r>
          </a:p>
          <a:p>
            <a:pPr marL="285750" indent="-285750">
              <a:buFont typeface="Arial" panose="020B0604020202020204" pitchFamily="34" charset="0"/>
              <a:buChar char="•"/>
            </a:pPr>
            <a:r>
              <a:rPr lang="en-GB" sz="2000" dirty="0">
                <a:solidFill>
                  <a:srgbClr val="9B3119"/>
                </a:solidFill>
                <a:latin typeface="Comic Sans MS" panose="030F0702030302020204" pitchFamily="66" charset="0"/>
              </a:rPr>
              <a:t>The class teacher and support staff will work with your child and implement the next steps to aid their development.   </a:t>
            </a:r>
          </a:p>
          <a:p>
            <a:pPr marL="285750" indent="-285750">
              <a:buFont typeface="Arial" panose="020B0604020202020204" pitchFamily="34" charset="0"/>
              <a:buChar char="•"/>
            </a:pPr>
            <a:r>
              <a:rPr lang="en-GB" sz="2000" dirty="0">
                <a:solidFill>
                  <a:srgbClr val="9B3119"/>
                </a:solidFill>
                <a:latin typeface="Comic Sans MS" panose="030F0702030302020204" pitchFamily="66" charset="0"/>
              </a:rPr>
              <a:t>The Special Educational Needs coordinator (</a:t>
            </a:r>
            <a:r>
              <a:rPr lang="en-GB" sz="2000" dirty="0" err="1">
                <a:solidFill>
                  <a:srgbClr val="9B3119"/>
                </a:solidFill>
                <a:latin typeface="Comic Sans MS" panose="030F0702030302020204" pitchFamily="66" charset="0"/>
              </a:rPr>
              <a:t>SENCo</a:t>
            </a:r>
            <a:r>
              <a:rPr lang="en-GB" sz="2000" dirty="0">
                <a:solidFill>
                  <a:srgbClr val="9B3119"/>
                </a:solidFill>
                <a:latin typeface="Comic Sans MS" panose="030F0702030302020204" pitchFamily="66" charset="0"/>
              </a:rPr>
              <a:t>), class teacher and support staff are always available to explain the educational plan for your child.</a:t>
            </a:r>
          </a:p>
          <a:p>
            <a:pPr marL="285750" indent="-285750">
              <a:buFont typeface="Arial" panose="020B0604020202020204" pitchFamily="34" charset="0"/>
              <a:buChar char="•"/>
            </a:pPr>
            <a:r>
              <a:rPr lang="en-US" sz="2000" dirty="0">
                <a:solidFill>
                  <a:srgbClr val="9B3119"/>
                </a:solidFill>
                <a:effectLst/>
                <a:latin typeface="Comic Sans MS" panose="030F0702030302020204" pitchFamily="66" charset="0"/>
              </a:rPr>
              <a:t>Your child’s pupil passport will be reviewed with you termly and</a:t>
            </a:r>
          </a:p>
          <a:p>
            <a:r>
              <a:rPr lang="en-US" sz="2000" dirty="0">
                <a:solidFill>
                  <a:srgbClr val="9B3119"/>
                </a:solidFill>
                <a:latin typeface="Comic Sans MS" panose="030F0702030302020204" pitchFamily="66" charset="0"/>
              </a:rPr>
              <a:t>progress will be monitored carefully by the</a:t>
            </a:r>
          </a:p>
          <a:p>
            <a:r>
              <a:rPr lang="en-US" sz="2000" dirty="0">
                <a:solidFill>
                  <a:srgbClr val="9B3119"/>
                </a:solidFill>
                <a:latin typeface="Comic Sans MS" panose="030F0702030302020204" pitchFamily="66" charset="0"/>
              </a:rPr>
              <a:t>SENCO and class teacher.</a:t>
            </a:r>
            <a:endParaRPr lang="en-GB" sz="2000" dirty="0">
              <a:solidFill>
                <a:srgbClr val="9B3119"/>
              </a:solidFill>
              <a:effectLst/>
              <a:latin typeface="Comic Sans MS" panose="030F0702030302020204" pitchFamily="66" charset="0"/>
            </a:endParaRPr>
          </a:p>
        </p:txBody>
      </p:sp>
    </p:spTree>
    <p:extLst>
      <p:ext uri="{BB962C8B-B14F-4D97-AF65-F5344CB8AC3E}">
        <p14:creationId xmlns:p14="http://schemas.microsoft.com/office/powerpoint/2010/main" val="3845086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275" y="441863"/>
            <a:ext cx="7727325" cy="1325563"/>
          </a:xfrm>
        </p:spPr>
        <p:txBody>
          <a:bodyPr>
            <a:normAutofit fontScale="90000"/>
          </a:bodyPr>
          <a:lstStyle/>
          <a:p>
            <a:r>
              <a:rPr lang="en-GB" sz="2700" dirty="0">
                <a:latin typeface="Comic Sans MS" panose="030F0702030302020204" pitchFamily="66" charset="0"/>
              </a:rPr>
              <a:t>Q4. My child has physical needs, how will the school fulfil my child`s specific requirements? </a:t>
            </a:r>
            <a:br>
              <a:rPr lang="en-GB" dirty="0">
                <a:latin typeface="Comic Sans MS" panose="030F0702030302020204" pitchFamily="66" charset="0"/>
              </a:rPr>
            </a:br>
            <a:endParaRPr lang="en-GB" dirty="0"/>
          </a:p>
        </p:txBody>
      </p:sp>
      <p:sp>
        <p:nvSpPr>
          <p:cNvPr id="5" name="TextBox 4"/>
          <p:cNvSpPr txBox="1"/>
          <p:nvPr/>
        </p:nvSpPr>
        <p:spPr>
          <a:xfrm>
            <a:off x="838200" y="1638300"/>
            <a:ext cx="8001000" cy="3970318"/>
          </a:xfrm>
          <a:prstGeom prst="rect">
            <a:avLst/>
          </a:prstGeom>
          <a:noFill/>
        </p:spPr>
        <p:txBody>
          <a:bodyPr wrap="square" rtlCol="0">
            <a:spAutoFit/>
          </a:bodyPr>
          <a:lstStyle/>
          <a:p>
            <a:r>
              <a:rPr lang="en-GB" dirty="0">
                <a:solidFill>
                  <a:schemeClr val="accent2">
                    <a:lumMod val="75000"/>
                  </a:schemeClr>
                </a:solidFill>
                <a:latin typeface="Comic Sans MS" panose="030F0702030302020204" pitchFamily="66" charset="0"/>
              </a:rPr>
              <a:t>During the admissions process, you will be invited to visit the school to discuss your child`s requirements.</a:t>
            </a:r>
          </a:p>
          <a:p>
            <a:endParaRPr lang="en-GB" dirty="0">
              <a:solidFill>
                <a:schemeClr val="accent2">
                  <a:lumMod val="75000"/>
                </a:schemeClr>
              </a:solidFill>
              <a:latin typeface="Comic Sans MS" panose="030F0702030302020204" pitchFamily="66" charset="0"/>
            </a:endParaRPr>
          </a:p>
          <a:p>
            <a:r>
              <a:rPr lang="en-GB" dirty="0">
                <a:solidFill>
                  <a:schemeClr val="accent2">
                    <a:lumMod val="75000"/>
                  </a:schemeClr>
                </a:solidFill>
                <a:latin typeface="Comic Sans MS" panose="030F0702030302020204" pitchFamily="66" charset="0"/>
              </a:rPr>
              <a:t>In this period, we will work with you to ensure that all relevant areas of the school building are accessible to your child, via internal and/or external routes.</a:t>
            </a:r>
          </a:p>
          <a:p>
            <a:endParaRPr lang="en-GB" dirty="0">
              <a:solidFill>
                <a:schemeClr val="accent2">
                  <a:lumMod val="75000"/>
                </a:schemeClr>
              </a:solidFill>
              <a:latin typeface="Comic Sans MS" panose="030F0702030302020204" pitchFamily="66" charset="0"/>
            </a:endParaRPr>
          </a:p>
          <a:p>
            <a:r>
              <a:rPr lang="en-GB" dirty="0">
                <a:solidFill>
                  <a:schemeClr val="accent2">
                    <a:lumMod val="75000"/>
                  </a:schemeClr>
                </a:solidFill>
                <a:latin typeface="Comic Sans MS" panose="030F0702030302020204" pitchFamily="66" charset="0"/>
              </a:rPr>
              <a:t>Assessments will also be made to ensure the provision of access to all areas of the curriculum.</a:t>
            </a:r>
          </a:p>
          <a:p>
            <a:endParaRPr lang="en-GB" dirty="0">
              <a:solidFill>
                <a:schemeClr val="accent2">
                  <a:lumMod val="75000"/>
                </a:schemeClr>
              </a:solidFill>
              <a:latin typeface="Comic Sans MS" panose="030F0702030302020204" pitchFamily="66" charset="0"/>
            </a:endParaRPr>
          </a:p>
          <a:p>
            <a:r>
              <a:rPr lang="en-GB" dirty="0">
                <a:solidFill>
                  <a:schemeClr val="accent2">
                    <a:lumMod val="75000"/>
                  </a:schemeClr>
                </a:solidFill>
                <a:latin typeface="Comic Sans MS" panose="030F0702030302020204" pitchFamily="66" charset="0"/>
              </a:rPr>
              <a:t>There is a disabled toilet and shower room located next to the Early Years Foundation Stage classroom.</a:t>
            </a:r>
          </a:p>
          <a:p>
            <a:endParaRPr lang="en-GB" dirty="0">
              <a:solidFill>
                <a:schemeClr val="accent2">
                  <a:lumMod val="75000"/>
                </a:schemeClr>
              </a:solidFill>
              <a:latin typeface="Comic Sans MS" panose="030F0702030302020204" pitchFamily="66" charset="0"/>
            </a:endParaRPr>
          </a:p>
          <a:p>
            <a:r>
              <a:rPr lang="en-GB" dirty="0">
                <a:solidFill>
                  <a:schemeClr val="accent2">
                    <a:lumMod val="75000"/>
                  </a:schemeClr>
                </a:solidFill>
                <a:latin typeface="Comic Sans MS" panose="030F0702030302020204" pitchFamily="66" charset="0"/>
              </a:rPr>
              <a:t>Children and Families Act 2014</a:t>
            </a:r>
          </a:p>
        </p:txBody>
      </p:sp>
    </p:spTree>
    <p:extLst>
      <p:ext uri="{BB962C8B-B14F-4D97-AF65-F5344CB8AC3E}">
        <p14:creationId xmlns:p14="http://schemas.microsoft.com/office/powerpoint/2010/main" val="3901661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125" y="403763"/>
            <a:ext cx="7727325" cy="1325563"/>
          </a:xfrm>
        </p:spPr>
        <p:txBody>
          <a:bodyPr>
            <a:normAutofit fontScale="90000"/>
          </a:bodyPr>
          <a:lstStyle/>
          <a:p>
            <a:r>
              <a:rPr lang="en-GB" sz="2700" dirty="0">
                <a:latin typeface="Comic Sans MS" panose="030F0702030302020204" pitchFamily="66" charset="0"/>
              </a:rPr>
              <a:t>Q5. How will the curriculum be matched to my child’s needs? </a:t>
            </a:r>
            <a:br>
              <a:rPr lang="en-GB" dirty="0">
                <a:latin typeface="Comic Sans MS" panose="030F0702030302020204" pitchFamily="66" charset="0"/>
              </a:rPr>
            </a:br>
            <a:endParaRPr lang="en-GB" dirty="0"/>
          </a:p>
        </p:txBody>
      </p:sp>
      <p:sp>
        <p:nvSpPr>
          <p:cNvPr id="3" name="Rectangle 2"/>
          <p:cNvSpPr/>
          <p:nvPr/>
        </p:nvSpPr>
        <p:spPr>
          <a:xfrm>
            <a:off x="353984" y="1066544"/>
            <a:ext cx="8306873" cy="4708981"/>
          </a:xfrm>
          <a:prstGeom prst="rect">
            <a:avLst/>
          </a:prstGeom>
        </p:spPr>
        <p:txBody>
          <a:bodyPr wrap="square">
            <a:spAutoFit/>
          </a:bodyPr>
          <a:lstStyle/>
          <a:p>
            <a:pPr algn="ctr"/>
            <a:r>
              <a:rPr lang="en-GB" sz="2000" b="1" i="1" dirty="0">
                <a:solidFill>
                  <a:srgbClr val="9B3119"/>
                </a:solidFill>
                <a:latin typeface="Comic Sans MS" panose="030F0702030302020204" pitchFamily="66" charset="0"/>
              </a:rPr>
              <a:t>Your child is a unique person. </a:t>
            </a:r>
          </a:p>
          <a:p>
            <a:pPr algn="ctr"/>
            <a:endParaRPr lang="en-GB" sz="2000" dirty="0">
              <a:solidFill>
                <a:srgbClr val="9B3119"/>
              </a:solidFill>
              <a:latin typeface="Comic Sans MS" panose="030F0702030302020204" pitchFamily="66" charset="0"/>
            </a:endParaRPr>
          </a:p>
          <a:p>
            <a:pPr marL="342900" indent="-342900">
              <a:buFont typeface="Arial" panose="020B0604020202020204" pitchFamily="34" charset="0"/>
              <a:buChar char="•"/>
            </a:pPr>
            <a:r>
              <a:rPr lang="en-GB" sz="2000" b="1" dirty="0">
                <a:solidFill>
                  <a:srgbClr val="9B3119"/>
                </a:solidFill>
                <a:latin typeface="Comic Sans MS" panose="030F0702030302020204" pitchFamily="66" charset="0"/>
              </a:rPr>
              <a:t>All teachers plan to meet the child’s individual needs through quality first teaching, detailed planning and carefully scaffolded differentiated activities. This is delivered in a rich environment with adult support. Thus, ensuring safety and extension of experience. All pupils will receive equal access to a full curriculum that will allow them to build their knowledge and skills, develop cultural capital and achieve their full potential.</a:t>
            </a:r>
            <a:endParaRPr lang="en-GB" sz="2000" dirty="0">
              <a:solidFill>
                <a:srgbClr val="9B3119"/>
              </a:solidFill>
              <a:latin typeface="Comic Sans MS" panose="030F0702030302020204" pitchFamily="66" charset="0"/>
            </a:endParaRPr>
          </a:p>
          <a:p>
            <a:pPr marL="342900" indent="-342900">
              <a:buFont typeface="Arial" panose="020B0604020202020204" pitchFamily="34" charset="0"/>
              <a:buChar char="•"/>
            </a:pPr>
            <a:r>
              <a:rPr lang="en-GB" sz="2000" b="1" dirty="0">
                <a:solidFill>
                  <a:srgbClr val="9B3119"/>
                </a:solidFill>
                <a:latin typeface="Comic Sans MS" panose="030F0702030302020204" pitchFamily="66" charset="0"/>
              </a:rPr>
              <a:t>Pupil Passports are used to inform all those working with your child. This plan will help with physical, social and cognitive development and to ensure provision is effective.</a:t>
            </a:r>
            <a:endParaRPr lang="en-GB" sz="2000" dirty="0">
              <a:solidFill>
                <a:srgbClr val="9B3119"/>
              </a:solidFill>
              <a:latin typeface="Comic Sans MS" panose="030F0702030302020204" pitchFamily="66" charset="0"/>
            </a:endParaRPr>
          </a:p>
          <a:p>
            <a:pPr marL="342900" indent="-342900">
              <a:buFont typeface="Arial" panose="020B0604020202020204" pitchFamily="34" charset="0"/>
              <a:buChar char="•"/>
            </a:pPr>
            <a:r>
              <a:rPr lang="en-GB" sz="2000" b="1" dirty="0">
                <a:solidFill>
                  <a:srgbClr val="9B3119"/>
                </a:solidFill>
                <a:latin typeface="Comic Sans MS" panose="030F0702030302020204" pitchFamily="66" charset="0"/>
              </a:rPr>
              <a:t>One to one support is provided if your child requires adult input to ensure their own or others safety. </a:t>
            </a:r>
            <a:endParaRPr lang="en-GB" sz="2000" dirty="0">
              <a:solidFill>
                <a:srgbClr val="9B3119"/>
              </a:solidFill>
              <a:latin typeface="Comic Sans MS" panose="030F0702030302020204" pitchFamily="66" charset="0"/>
            </a:endParaRPr>
          </a:p>
        </p:txBody>
      </p:sp>
    </p:spTree>
    <p:extLst>
      <p:ext uri="{BB962C8B-B14F-4D97-AF65-F5344CB8AC3E}">
        <p14:creationId xmlns:p14="http://schemas.microsoft.com/office/powerpoint/2010/main" val="705428143"/>
      </p:ext>
    </p:extLst>
  </p:cSld>
  <p:clrMapOvr>
    <a:masterClrMapping/>
  </p:clrMapOvr>
</p:sld>
</file>

<file path=ppt/theme/theme1.xml><?xml version="1.0" encoding="utf-8"?>
<a:theme xmlns:a="http://schemas.openxmlformats.org/drawingml/2006/main" name="Office tema">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ija1" id="{7B3D6A3C-2CFB-4733-AE06-8D1C07215BBC}" vid="{ECB175A9-6BDB-4667-9D02-AC92D945A54D}"/>
    </a:ext>
  </a:extLst>
</a:theme>
</file>

<file path=docProps/app.xml><?xml version="1.0" encoding="utf-8"?>
<Properties xmlns="http://schemas.openxmlformats.org/officeDocument/2006/extended-properties" xmlns:vt="http://schemas.openxmlformats.org/officeDocument/2006/docPropsVTypes">
  <Template>sen information report March 2016</Template>
  <TotalTime>310</TotalTime>
  <Words>3639</Words>
  <Application>Microsoft Office PowerPoint</Application>
  <PresentationFormat>On-screen Show (4:3)</PresentationFormat>
  <Paragraphs>232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Comic Sans MS</vt:lpstr>
      <vt:lpstr>Gill Sans MT</vt:lpstr>
      <vt:lpstr>Trebuchet MS</vt:lpstr>
      <vt:lpstr>Office tema</vt:lpstr>
      <vt:lpstr>St Mary’s Catholic Academy</vt:lpstr>
      <vt:lpstr>Meet our team at  St Mary’s Catholic Academy</vt:lpstr>
      <vt:lpstr>PowerPoint Presentation</vt:lpstr>
      <vt:lpstr>PowerPoint Presentation</vt:lpstr>
      <vt:lpstr>Q1. What are the kinds of special educational needs for which provision in made at St Mary’s  Catholic Academy?</vt:lpstr>
      <vt:lpstr>Q2. How does St Mary’s know if children need extra help and what should I do if I think my child may have special educational needs?</vt:lpstr>
      <vt:lpstr>Q3. How will St Mary’s support my child?</vt:lpstr>
      <vt:lpstr>Q4. My child has physical needs, how will the school fulfil my child`s specific requirements?  </vt:lpstr>
      <vt:lpstr>Q5. How will the curriculum be matched to my child’s needs?  </vt:lpstr>
      <vt:lpstr>PowerPoint Presentation</vt:lpstr>
      <vt:lpstr> Q6. How will we know how my child is doing and how will you help me to support their learning? </vt:lpstr>
      <vt:lpstr> Q7. What support is will there be for my child’s overall wellbeing?</vt:lpstr>
      <vt:lpstr> Q8. What specialist services and expertise are available at St Mary’s Catholic Academy or accessed by the school? Q9. What training are the staff supporting children with SEND having or have had?</vt:lpstr>
      <vt:lpstr>  Q10. How will my child be included in activities outside the classroom including trips?  </vt:lpstr>
      <vt:lpstr>  Q11. How accessible is St Mary’s Catholic Academy? </vt:lpstr>
      <vt:lpstr>   Q12. How will St Mary’s Catholic Academy prepare and support my child to transfer to  their next education setting? Or the next class?</vt:lpstr>
      <vt:lpstr>   Q13. How are St Mary’s resources allocated and matched to children’s special educational needs?</vt:lpstr>
      <vt:lpstr>   Q14. How is the decision made about what type and how much support my child will receive? </vt:lpstr>
      <vt:lpstr>   Q15. How will my child be involved in the decisions about their learning?  </vt:lpstr>
      <vt:lpstr>   Q16. How will I be involved in the decisions about the learning of my child? </vt:lpstr>
      <vt:lpstr> Q17. How can parents be involved with St Mary’s Catholic Academy?</vt:lpstr>
      <vt:lpstr> Q18. What do I do if I want to make a complaint? </vt:lpstr>
      <vt:lpstr> Current Services/Agencies/Specialists linked to St Mary’s Catholic Academy: </vt:lpstr>
      <vt:lpstr>Q17. What support is available to parents and how can I contact them?</vt:lpstr>
    </vt:vector>
  </TitlesOfParts>
  <Company>St Gregorys Catholic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Mary’s Catholic Academy</dc:title>
  <dc:creator>srathbone</dc:creator>
  <cp:lastModifiedBy>Jess Bird</cp:lastModifiedBy>
  <cp:revision>47</cp:revision>
  <dcterms:created xsi:type="dcterms:W3CDTF">2017-05-16T12:22:16Z</dcterms:created>
  <dcterms:modified xsi:type="dcterms:W3CDTF">2023-11-08T14:35:48Z</dcterms:modified>
</cp:coreProperties>
</file>